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29" r:id="rId2"/>
    <p:sldId id="413" r:id="rId3"/>
    <p:sldId id="402" r:id="rId4"/>
    <p:sldId id="424" r:id="rId5"/>
    <p:sldId id="415" r:id="rId6"/>
    <p:sldId id="409" r:id="rId7"/>
    <p:sldId id="405" r:id="rId8"/>
    <p:sldId id="435" r:id="rId9"/>
    <p:sldId id="408" r:id="rId10"/>
    <p:sldId id="437" r:id="rId11"/>
    <p:sldId id="384" r:id="rId12"/>
    <p:sldId id="436" r:id="rId13"/>
    <p:sldId id="431" r:id="rId14"/>
    <p:sldId id="433" r:id="rId15"/>
    <p:sldId id="430" r:id="rId16"/>
    <p:sldId id="399" r:id="rId17"/>
    <p:sldId id="40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1D1F-1CB6-48DA-8CE4-8307452498E5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5880-BFD9-40DF-9B7A-1E853E2E7F2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848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A65-2898-4075-BA09-4571A67E9D5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525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571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69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614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339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82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09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734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790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113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789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990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33A8-6F6C-4D18-BA9F-C54DA8A72817}" type="datetimeFigureOut">
              <a:rPr lang="de-CH" smtClean="0"/>
              <a:t>03.03.2022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377F-AC6C-42DF-9BFD-57B95A948D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390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hyperlink" Target="http://golfgams.ch/home.html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golfgams.ch/home.html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1.png"/><Relationship Id="rId2" Type="http://schemas.openxmlformats.org/officeDocument/2006/relationships/hyperlink" Target="http://www.google.ch/url?sa=i&amp;rct=j&amp;q=&amp;esrc=s&amp;source=images&amp;cd=&amp;ved=2ahUKEwjCrO2suKbmAhXGGewKHW9ICaQQjRx6BAgBEAQ&amp;url=http://www.geschenke-accessoires.de/geschenke_news/20080513120036.shtml&amp;psig=AOvVaw0_L3gziBokHfdbU225rm7x&amp;ust=15759070293963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cid:image004.png@01CF320D.351165D0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2.jpeg"/><Relationship Id="rId7" Type="http://schemas.openxmlformats.org/officeDocument/2006/relationships/image" Target="../media/image7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4.jpeg"/><Relationship Id="rId7" Type="http://schemas.openxmlformats.org/officeDocument/2006/relationships/image" Target="../media/image86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h/url?sa=i&amp;rct=j&amp;q=&amp;esrc=s&amp;source=images&amp;cd=&amp;ved=2ahUKEwi7_s-3uKbmAhUNzaQKHYPRB9oQjRx6BAgBEAQ&amp;url=https://www.pinterest.co.uk/pin/289426713551187078/&amp;psig=AOvVaw0_L3gziBokHfdbU225rm7x&amp;ust=1575907029396335" TargetMode="External"/><Relationship Id="rId5" Type="http://schemas.openxmlformats.org/officeDocument/2006/relationships/image" Target="../media/image85.jpeg"/><Relationship Id="rId4" Type="http://schemas.openxmlformats.org/officeDocument/2006/relationships/hyperlink" Target="https://www.google.ch/url?sa=i&amp;rct=j&amp;q=&amp;esrc=s&amp;source=images&amp;cd=&amp;cad=rja&amp;uact=8&amp;ved=2ahUKEwjIh7u4t6bmAhWO-6QKHW8PBEcQjRx6BAgBEAQ&amp;url=https://www.figuren-shop.de/de/golfspieler-figur-zerbricht-schlaeger-aaarrrg&amp;psig=AOvVaw0_L3gziBokHfdbU225rm7x&amp;ust=1575907029396335" TargetMode="Externa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golfgams.ch/home.html" TargetMode="External"/><Relationship Id="rId7" Type="http://schemas.openxmlformats.org/officeDocument/2006/relationships/image" Target="../media/image82.gi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2.png"/><Relationship Id="rId9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openxmlformats.org/officeDocument/2006/relationships/hyperlink" Target="http://golfgams.ch/home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golfgams.ch/home.html" TargetMode="External"/><Relationship Id="rId7" Type="http://schemas.openxmlformats.org/officeDocument/2006/relationships/hyperlink" Target="http://www.google.ch/url?sa=i&amp;rct=j&amp;q=&amp;esrc=s&amp;source=images&amp;cd=&amp;ved=2ahUKEwjCrO2suKbmAhXGGewKHW9ICaQQjRx6BAgBEAQ&amp;url=http://www.geschenke-accessoires.de/geschenke_news/20080513120036.shtml&amp;psig=AOvVaw0_L3gziBokHfdbU225rm7x&amp;ust=157590702939633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gt.com/d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hyperlink" Target="http://golfgams.ch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golfgams.ch/home.html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hyperlink" Target="http://www.bing.com/images/search?q=sonnenbr%c3%a4u+rebstein&amp;FORM=HDRSC2#view=detail&amp;id=B139C9E6482D05AF4D7C5A5CDCDC4D5406BDF283&amp;selectedIndex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2.jpeg"/><Relationship Id="rId5" Type="http://schemas.openxmlformats.org/officeDocument/2006/relationships/image" Target="../media/image39.png"/><Relationship Id="rId10" Type="http://schemas.openxmlformats.org/officeDocument/2006/relationships/image" Target="../media/image1.png"/><Relationship Id="rId4" Type="http://schemas.openxmlformats.org/officeDocument/2006/relationships/image" Target="../media/image38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2.png"/><Relationship Id="rId12" Type="http://schemas.openxmlformats.org/officeDocument/2006/relationships/image" Target="../media/image5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lfgams.ch/home.html" TargetMode="External"/><Relationship Id="rId11" Type="http://schemas.openxmlformats.org/officeDocument/2006/relationships/image" Target="../media/image49.gif"/><Relationship Id="rId5" Type="http://schemas.openxmlformats.org/officeDocument/2006/relationships/image" Target="../media/image1.png"/><Relationship Id="rId10" Type="http://schemas.openxmlformats.org/officeDocument/2006/relationships/image" Target="../media/image48.gif"/><Relationship Id="rId4" Type="http://schemas.openxmlformats.org/officeDocument/2006/relationships/image" Target="../media/image45.jpe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7.jpeg"/><Relationship Id="rId3" Type="http://schemas.openxmlformats.org/officeDocument/2006/relationships/hyperlink" Target="http://golfgams.ch/home.html" TargetMode="External"/><Relationship Id="rId7" Type="http://schemas.openxmlformats.org/officeDocument/2006/relationships/hyperlink" Target="http://www.bahnhoefli-haag.ch/Default.aspx" TargetMode="External"/><Relationship Id="rId12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5.jpe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hyperlink" Target="http://www.complimenti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9.jpeg"/><Relationship Id="rId7" Type="http://schemas.openxmlformats.org/officeDocument/2006/relationships/image" Target="../media/image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lfgams.ch/home.html" TargetMode="External"/><Relationship Id="rId11" Type="http://schemas.openxmlformats.org/officeDocument/2006/relationships/image" Target="../media/image63.jpeg"/><Relationship Id="rId5" Type="http://schemas.openxmlformats.org/officeDocument/2006/relationships/image" Target="../media/image1.png"/><Relationship Id="rId10" Type="http://schemas.openxmlformats.org/officeDocument/2006/relationships/hyperlink" Target="https://www.google.ch/url?sa=i&amp;rct=j&amp;q=&amp;esrc=s&amp;source=images&amp;cd=&amp;cad=rja&amp;uact=8&amp;ved=2ahUKEwjIh7u4t6bmAhWO-6QKHW8PBEcQjRx6BAgBEAQ&amp;url=https://www.figuren-shop.de/de/golfspieler-figur-zerbricht-schlaeger-aaarrrg&amp;psig=AOvVaw0_L3gziBokHfdbU225rm7x&amp;ust=1575907029396335" TargetMode="External"/><Relationship Id="rId4" Type="http://schemas.openxmlformats.org/officeDocument/2006/relationships/image" Target="../media/image60.jpeg"/><Relationship Id="rId9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90344" y="72174"/>
            <a:ext cx="8807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4000" b="1" u="sng" dirty="0">
                <a:latin typeface="Garamond" panose="02020404030301010803" pitchFamily="18" charset="0"/>
              </a:rPr>
              <a:t>GC Gams Senioren </a:t>
            </a:r>
            <a:r>
              <a:rPr lang="de-CH" sz="4000" b="1" u="sng" dirty="0" smtClean="0">
                <a:latin typeface="Garamond" panose="02020404030301010803" pitchFamily="18" charset="0"/>
              </a:rPr>
              <a:t>Sponsoring 2022</a:t>
            </a:r>
            <a:endParaRPr lang="de-CH" sz="4000" b="1" u="sng" dirty="0">
              <a:latin typeface="Garamond" panose="02020404030301010803" pitchFamily="18" charset="0"/>
            </a:endParaRPr>
          </a:p>
        </p:txBody>
      </p:sp>
      <p:pic>
        <p:nvPicPr>
          <p:cNvPr id="4" name="Picture 1" descr="Logo G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7" y="168232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2" descr="Bran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69" y="50980"/>
            <a:ext cx="1379349" cy="1549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1599829" y="6064798"/>
            <a:ext cx="11067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200" u="sng" dirty="0" smtClean="0">
                <a:latin typeface="Garamond" panose="02020404030301010803" pitchFamily="18" charset="0"/>
              </a:rPr>
              <a:t>Geld ist nicht alles aber ohne Geld ist alles nichts!!! </a:t>
            </a:r>
            <a:endParaRPr lang="de-CH" sz="3200" u="sng" dirty="0">
              <a:latin typeface="Garamond" panose="02020404030301010803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40" y="4642745"/>
            <a:ext cx="1888299" cy="12657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8" y="1775817"/>
            <a:ext cx="1673629" cy="159396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15" y="868620"/>
            <a:ext cx="1655786" cy="114356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31" y="1814609"/>
            <a:ext cx="1570451" cy="167880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18" y="1365687"/>
            <a:ext cx="1675489" cy="152915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2" y="4268125"/>
            <a:ext cx="1921191" cy="182174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21" y="2931644"/>
            <a:ext cx="1806293" cy="15547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1" y="3875482"/>
            <a:ext cx="1368071" cy="1886354"/>
          </a:xfrm>
          <a:prstGeom prst="rect">
            <a:avLst/>
          </a:prstGeom>
        </p:spPr>
      </p:pic>
      <p:pic>
        <p:nvPicPr>
          <p:cNvPr id="1026" name="Picture 2" descr="Macht sehr viel Geld glücklich?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01" y="2189300"/>
            <a:ext cx="2918385" cy="19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40" y="3610561"/>
            <a:ext cx="1621414" cy="16954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03" y="918652"/>
            <a:ext cx="1575707" cy="173689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52" y="3950013"/>
            <a:ext cx="1656425" cy="18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490219" y="175291"/>
            <a:ext cx="7059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3200" smtClean="0">
                <a:latin typeface="Garamond" panose="02020404030301010803" pitchFamily="18" charset="0"/>
              </a:rPr>
              <a:t>Weitere</a:t>
            </a:r>
            <a:r>
              <a:rPr lang="de-CH" sz="3200" smtClean="0">
                <a:solidFill>
                  <a:srgbClr val="FF0000"/>
                </a:solidFill>
                <a:latin typeface="Garamond" panose="02020404030301010803" pitchFamily="18" charset="0"/>
              </a:rPr>
              <a:t> Privat-Co</a:t>
            </a:r>
            <a:r>
              <a:rPr lang="de-CH" sz="3200" smtClean="0">
                <a:latin typeface="Garamond" panose="02020404030301010803" pitchFamily="18" charset="0"/>
              </a:rPr>
              <a:t>-Sponsoren</a:t>
            </a:r>
            <a:endParaRPr lang="de-CH" sz="3200" dirty="0" smtClean="0">
              <a:latin typeface="Garamond" panose="02020404030301010803" pitchFamily="18" charset="0"/>
            </a:endParaRPr>
          </a:p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aus der  </a:t>
            </a:r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Senioren-Sektion</a:t>
            </a:r>
            <a:endParaRPr lang="de-CH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rc_mi" descr="Bildergebnis für Golf Figuren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9" y="3462167"/>
            <a:ext cx="1429424" cy="161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78" y="3244023"/>
            <a:ext cx="1585812" cy="196367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35" y="2287007"/>
            <a:ext cx="2364762" cy="32257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11" y="2329727"/>
            <a:ext cx="1495409" cy="30795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rot="10800000" flipV="1">
            <a:off x="5291842" y="1252509"/>
            <a:ext cx="329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err="1" smtClean="0">
                <a:latin typeface="Garamond" panose="02020404030301010803" pitchFamily="18" charset="0"/>
              </a:rPr>
              <a:t>Apero</a:t>
            </a:r>
            <a:endParaRPr lang="de-CH" sz="2000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7.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endParaRPr lang="de-CH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17.10.2022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197355" y="5644241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Mario </a:t>
            </a:r>
            <a:r>
              <a:rPr lang="de-CH" sz="20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Ropele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9798836" y="5527708"/>
            <a:ext cx="1699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0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Mamert</a:t>
            </a:r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de-CH" sz="20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Tschol</a:t>
            </a:r>
            <a:endParaRPr lang="de-CH" sz="2000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kein Foto!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64376" y="5527708"/>
            <a:ext cx="1494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Claudio Boss</a:t>
            </a:r>
          </a:p>
          <a:p>
            <a:pPr algn="ctr"/>
            <a:r>
              <a:rPr lang="de-CH" sz="2000" smtClean="0">
                <a:solidFill>
                  <a:srgbClr val="FF0000"/>
                </a:solidFill>
                <a:latin typeface="Garamond" panose="02020404030301010803" pitchFamily="18" charset="0"/>
              </a:rPr>
              <a:t>kein </a:t>
            </a:r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Foto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726690" y="5644241"/>
            <a:ext cx="1709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Norbert Liesch</a:t>
            </a:r>
          </a:p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 Abklärung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519849" y="1299803"/>
            <a:ext cx="2159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000" dirty="0" err="1" smtClean="0">
                <a:latin typeface="Garamond" panose="02020404030301010803" pitchFamily="18" charset="0"/>
              </a:rPr>
              <a:t>Fittness</a:t>
            </a:r>
            <a:r>
              <a:rPr lang="de-CH" sz="2000" dirty="0" smtClean="0">
                <a:latin typeface="Garamond" panose="02020404030301010803" pitchFamily="18" charset="0"/>
              </a:rPr>
              <a:t> Gutscheine</a:t>
            </a: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Diverse Turniere</a:t>
            </a:r>
            <a:endParaRPr lang="de-CH" sz="2000" dirty="0">
              <a:latin typeface="Garamond" panose="02020404030301010803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0800000" flipV="1">
            <a:off x="9056243" y="1991052"/>
            <a:ext cx="277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Start-Verpflegung</a:t>
            </a: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6.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endParaRPr lang="de-CH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08.09.2022</a:t>
            </a:r>
            <a:endParaRPr lang="de-CH" sz="2000" dirty="0">
              <a:latin typeface="Garamond" panose="02020404030301010803" pitchFamily="18" charset="0"/>
            </a:endParaRPr>
          </a:p>
        </p:txBody>
      </p:sp>
      <p:pic>
        <p:nvPicPr>
          <p:cNvPr id="18" name="Picture 1" descr="Logo GC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9" y="339100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 2" descr="Brand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061" y="86256"/>
            <a:ext cx="1379349" cy="1549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-166025" y="2083385"/>
            <a:ext cx="2335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000" dirty="0" err="1" smtClean="0">
                <a:latin typeface="Garamond" panose="02020404030301010803" pitchFamily="18" charset="0"/>
              </a:rPr>
              <a:t>Apero</a:t>
            </a:r>
            <a:endParaRPr lang="de-CH" sz="2000" dirty="0">
              <a:latin typeface="Garamond" panose="02020404030301010803" pitchFamily="18" charset="0"/>
            </a:endParaRPr>
          </a:p>
          <a:p>
            <a:pPr algn="ctr"/>
            <a:r>
              <a:rPr lang="de-CH" sz="2000" dirty="0">
                <a:latin typeface="Garamond" panose="02020404030301010803" pitchFamily="18" charset="0"/>
              </a:rPr>
              <a:t> </a:t>
            </a:r>
            <a:r>
              <a:rPr lang="de-CH" sz="2000" b="1" dirty="0">
                <a:latin typeface="Garamond" panose="02020404030301010803" pitchFamily="18" charset="0"/>
              </a:rPr>
              <a:t>4 .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endParaRPr lang="de-CH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21.07.2022</a:t>
            </a:r>
            <a:endParaRPr lang="de-CH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id:image004.png@01CF320D.351165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748" y="2882924"/>
            <a:ext cx="2059845" cy="182262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feld 25"/>
          <p:cNvSpPr txBox="1"/>
          <p:nvPr/>
        </p:nvSpPr>
        <p:spPr>
          <a:xfrm>
            <a:off x="2161309" y="543186"/>
            <a:ext cx="7741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4 Externe </a:t>
            </a:r>
            <a:r>
              <a:rPr lang="de-CH" sz="3200" dirty="0" smtClean="0">
                <a:latin typeface="Garamond" panose="02020404030301010803" pitchFamily="18" charset="0"/>
              </a:rPr>
              <a:t>Geschäfts-Sponsoren</a:t>
            </a:r>
          </a:p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Preis-Gutscheine für diverse Turniere</a:t>
            </a:r>
            <a:endParaRPr lang="de-CH" sz="3200" dirty="0">
              <a:latin typeface="Garamond" panose="02020404030301010803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 rot="10800000" flipV="1">
            <a:off x="4399921" y="4284166"/>
            <a:ext cx="284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Start-Verpflegung</a:t>
            </a: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3.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r>
              <a:rPr lang="de-CH" sz="2000" b="1" dirty="0" smtClean="0">
                <a:latin typeface="Garamond" panose="02020404030301010803" pitchFamily="18" charset="0"/>
              </a:rPr>
              <a:t>  16.06.2022</a:t>
            </a:r>
            <a:endParaRPr lang="de-CH" sz="2000" b="1" dirty="0">
              <a:latin typeface="Garamond" panose="02020404030301010803" pitchFamily="18" charset="0"/>
            </a:endParaRPr>
          </a:p>
        </p:txBody>
      </p:sp>
      <p:pic>
        <p:nvPicPr>
          <p:cNvPr id="23" name="Picture 2" descr="/Users/werner.sivec/Library/Containers/com.microsoft.Outlook/Data/Library/Caches/Signatures/signature_181088797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0" y="3064512"/>
            <a:ext cx="1845125" cy="192754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966" y="5264559"/>
            <a:ext cx="1935939" cy="1095683"/>
          </a:xfrm>
          <a:prstGeom prst="rect">
            <a:avLst/>
          </a:prstGeom>
        </p:spPr>
      </p:pic>
      <p:pic>
        <p:nvPicPr>
          <p:cNvPr id="20" name="Grafik 19" descr="C:\Users\Ludwig\AppData\Local\Microsoft\Windows\INetCache\Content.Outlook\C0QV1MPO\IMG_589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80" y="2565796"/>
            <a:ext cx="2605224" cy="122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 descr="Logo GC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9" y="339100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2" descr="Br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079" y="172604"/>
            <a:ext cx="1190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2914452" y="210004"/>
            <a:ext cx="587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u="sng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Haupt- und Turnier-</a:t>
            </a:r>
            <a:r>
              <a:rPr lang="de-CH" sz="3200" u="sng" dirty="0" smtClean="0">
                <a:latin typeface="Garamond" panose="02020404030301010803" pitchFamily="18" charset="0"/>
              </a:rPr>
              <a:t>Sponsor</a:t>
            </a:r>
            <a:endParaRPr lang="de-CH" sz="3200" u="sng" dirty="0">
              <a:latin typeface="Garamond" panose="02020404030301010803" pitchFamily="18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71" y="1083018"/>
            <a:ext cx="3569904" cy="73672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9" y="2379529"/>
            <a:ext cx="2976528" cy="223239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 rot="10800000" flipV="1">
            <a:off x="3953033" y="2566970"/>
            <a:ext cx="3430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 </a:t>
            </a:r>
            <a:endParaRPr lang="de-CH" sz="2000" dirty="0">
              <a:latin typeface="Garamond" panose="02020404030301010803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0800000" flipV="1">
            <a:off x="3767654" y="2379944"/>
            <a:ext cx="3430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5.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r>
              <a:rPr lang="de-CH" sz="2000" b="1" dirty="0" smtClean="0">
                <a:latin typeface="Garamond" panose="02020404030301010803" pitchFamily="18" charset="0"/>
              </a:rPr>
              <a:t> </a:t>
            </a:r>
            <a:r>
              <a:rPr lang="de-CH" sz="2000" dirty="0" smtClean="0">
                <a:latin typeface="Garamond" panose="02020404030301010803" pitchFamily="18" charset="0"/>
              </a:rPr>
              <a:t>11.08.2022</a:t>
            </a:r>
            <a:br>
              <a:rPr lang="de-CH" sz="2000" dirty="0" smtClean="0">
                <a:latin typeface="Garamond" panose="02020404030301010803" pitchFamily="18" charset="0"/>
              </a:rPr>
            </a:br>
            <a:endParaRPr lang="de-CH" sz="2000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7.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r>
              <a:rPr lang="de-CH" sz="2000" b="1" dirty="0" smtClean="0">
                <a:latin typeface="Garamond" panose="02020404030301010803" pitchFamily="18" charset="0"/>
              </a:rPr>
              <a:t> </a:t>
            </a:r>
            <a:r>
              <a:rPr lang="de-CH" sz="2000" dirty="0" smtClean="0">
                <a:latin typeface="Garamond" panose="02020404030301010803" pitchFamily="18" charset="0"/>
              </a:rPr>
              <a:t>13.10.2022</a:t>
            </a:r>
            <a:br>
              <a:rPr lang="de-CH" sz="2000" dirty="0" smtClean="0">
                <a:latin typeface="Garamond" panose="02020404030301010803" pitchFamily="18" charset="0"/>
              </a:rPr>
            </a:br>
            <a:endParaRPr lang="de-CH" sz="2000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Sonder</a:t>
            </a:r>
            <a:r>
              <a:rPr lang="de-CH" sz="2000" dirty="0" smtClean="0">
                <a:latin typeface="Garamond" panose="02020404030301010803" pitchFamily="18" charset="0"/>
              </a:rPr>
              <a:t>-Verlosungen</a:t>
            </a:r>
            <a:endParaRPr lang="de-CH" sz="2000" dirty="0">
              <a:latin typeface="Garamond" panose="02020404030301010803" pitchFamily="18" charset="0"/>
            </a:endParaRPr>
          </a:p>
        </p:txBody>
      </p:sp>
      <p:pic>
        <p:nvPicPr>
          <p:cNvPr id="15" name="Picture 1" descr="Logo GC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9" y="339100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2" descr="Br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079" y="172604"/>
            <a:ext cx="1190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22" y="2379529"/>
            <a:ext cx="1646269" cy="347890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54" y="2379529"/>
            <a:ext cx="1901203" cy="265712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655245" y="5227112"/>
            <a:ext cx="181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>
                <a:latin typeface="Garamond" panose="02020404030301010803" pitchFamily="18" charset="0"/>
              </a:rPr>
              <a:t>Christoph </a:t>
            </a:r>
            <a:r>
              <a:rPr lang="de-CH" dirty="0" err="1" smtClean="0">
                <a:latin typeface="Garamond" panose="02020404030301010803" pitchFamily="18" charset="0"/>
              </a:rPr>
              <a:t>Schredt</a:t>
            </a:r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12" name="Grafik 11" descr="F:\IMG_2665 (2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73" y="4169718"/>
            <a:ext cx="2628900" cy="248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hteck 12"/>
          <p:cNvSpPr/>
          <p:nvPr/>
        </p:nvSpPr>
        <p:spPr>
          <a:xfrm>
            <a:off x="7209289" y="6252073"/>
            <a:ext cx="1353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smtClean="0">
                <a:latin typeface="Garamond" panose="02020404030301010803" pitchFamily="18" charset="0"/>
              </a:rPr>
              <a:t>Anna Negele</a:t>
            </a:r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https://indoorgolf.atrium-buchs.ch/wp-content/uploads/2020/04/shopweitwinkel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3" y="5002757"/>
            <a:ext cx="2593860" cy="15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67568" y="1709057"/>
            <a:ext cx="6909405" cy="2808515"/>
          </a:xfrm>
        </p:spPr>
        <p:txBody>
          <a:bodyPr>
            <a:normAutofit/>
          </a:bodyPr>
          <a:lstStyle/>
          <a:p>
            <a:r>
              <a:rPr lang="de-CH" b="1" dirty="0" smtClean="0"/>
              <a:t>	</a:t>
            </a:r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</p:txBody>
      </p:sp>
      <p:sp>
        <p:nvSpPr>
          <p:cNvPr id="4" name="Rechteck 3"/>
          <p:cNvSpPr/>
          <p:nvPr/>
        </p:nvSpPr>
        <p:spPr>
          <a:xfrm>
            <a:off x="5189341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CH" b="1" u="sng" dirty="0" smtClean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b="1" u="sng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3" name="Bild 2" descr="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871" y="201750"/>
            <a:ext cx="1190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ogo GC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0" y="354150"/>
            <a:ext cx="102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59935" y="427250"/>
            <a:ext cx="933103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Sponsoring-Menü der Senioren des GC Gams-</a:t>
            </a:r>
            <a:r>
              <a:rPr kumimoji="0" lang="de-CH" altLang="de-DE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Werdenberg</a:t>
            </a:r>
            <a:endParaRPr kumimoji="0" lang="de-CH" altLang="de-DE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(Preise in Cash, Gutscheine, Naturalien, Eigenleistung)</a:t>
            </a:r>
            <a:endParaRPr kumimoji="0" lang="de-CH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38299" y="1497150"/>
            <a:ext cx="793735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Haupt-Sponsor, über CHF 1‘500</a:t>
            </a:r>
            <a:b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CH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Turnier-Sponsor, von CHF 500 bis CHF 1‘500</a:t>
            </a:r>
            <a:b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CH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Co-Sponsor, bis CHF 500</a:t>
            </a:r>
            <a:b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CH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CH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Apero</a:t>
            </a:r>
            <a: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-Sponsor, CHF 300</a:t>
            </a:r>
            <a:b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CH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SV</a:t>
            </a:r>
            <a: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Start-Verpflegungs-Sponsoring, CHF 300</a:t>
            </a:r>
            <a:b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CH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</a:t>
            </a:r>
            <a: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Sonderpreise, in Cash, Vergünstigungen, Verlosung etc.</a:t>
            </a:r>
            <a:b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CH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kumimoji="0" lang="de-CH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Wander-Pokale</a:t>
            </a:r>
            <a:endParaRPr kumimoji="0" lang="de-CH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fik 8" descr="C:\Users\Ludwig\AppData\Local\Microsoft\Windows\INetCache\Content.Outlook\C0QV1MPO\IMG_56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07" y="1676764"/>
            <a:ext cx="2873433" cy="4966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9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189341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CH" b="1" u="sng" dirty="0" smtClean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b="1" u="sng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Logo G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9" y="313127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2" descr="B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44" y="158215"/>
            <a:ext cx="1370891" cy="156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673193" y="610136"/>
            <a:ext cx="88691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2800" b="1" dirty="0">
                <a:latin typeface="Garamond" panose="02020404030301010803" pitchFamily="18" charset="0"/>
                <a:ea typeface="Times New Roman" panose="02020603050405020304" pitchFamily="18" charset="0"/>
              </a:rPr>
              <a:t>Gegenleistung</a:t>
            </a:r>
            <a:r>
              <a:rPr lang="de-CH" sz="2800" b="1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:</a:t>
            </a:r>
            <a:br>
              <a:rPr lang="de-CH" sz="2800" b="1" dirty="0" smtClean="0">
                <a:latin typeface="Garamond" panose="02020404030301010803" pitchFamily="18" charset="0"/>
                <a:ea typeface="Times New Roman" panose="02020603050405020304" pitchFamily="18" charset="0"/>
              </a:rPr>
            </a:br>
            <a:endParaRPr lang="de-CH" sz="4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2400" dirty="0">
                <a:latin typeface="Garamond" panose="02020404030301010803" pitchFamily="18" charset="0"/>
                <a:ea typeface="Times New Roman" panose="02020603050405020304" pitchFamily="18" charset="0"/>
              </a:rPr>
              <a:t>Namensnennung mit Logo bei der Ausschreibung, Homepage und Rangliste.</a:t>
            </a:r>
            <a:br>
              <a:rPr lang="de-CH" sz="2400" dirty="0">
                <a:latin typeface="Garamond" panose="02020404030301010803" pitchFamily="18" charset="0"/>
                <a:ea typeface="Times New Roman" panose="02020603050405020304" pitchFamily="18" charset="0"/>
              </a:rPr>
            </a:br>
            <a:endParaRPr lang="de-CH" sz="2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2400" dirty="0">
                <a:latin typeface="Garamond" panose="02020404030301010803" pitchFamily="18" charset="0"/>
                <a:ea typeface="Times New Roman" panose="02020603050405020304" pitchFamily="18" charset="0"/>
              </a:rPr>
              <a:t>Falls gewünscht, Werbeplanen oder Roll-</a:t>
            </a:r>
            <a:r>
              <a:rPr lang="de-CH" sz="2400" dirty="0" err="1">
                <a:latin typeface="Garamond" panose="02020404030301010803" pitchFamily="18" charset="0"/>
                <a:ea typeface="Times New Roman" panose="02020603050405020304" pitchFamily="18" charset="0"/>
              </a:rPr>
              <a:t>Up</a:t>
            </a:r>
            <a:r>
              <a:rPr lang="de-CH" sz="2400" dirty="0">
                <a:latin typeface="Garamond" panose="02020404030301010803" pitchFamily="18" charset="0"/>
                <a:ea typeface="Times New Roman" panose="02020603050405020304" pitchFamily="18" charset="0"/>
              </a:rPr>
              <a:t>-Auftritt während dem Turnier und der Abend-Veranstaltung sowie Firmen-Präsentation innert 10 min. </a:t>
            </a:r>
          </a:p>
          <a:p>
            <a:pPr>
              <a:spcAft>
                <a:spcPts val="0"/>
              </a:spcAft>
            </a:pPr>
            <a:r>
              <a:rPr lang="de-CH" sz="4000" dirty="0"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92" y="4131459"/>
            <a:ext cx="5093994" cy="23032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42" y="4131459"/>
            <a:ext cx="2634192" cy="23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17260" y="3579319"/>
            <a:ext cx="2009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>
                <a:latin typeface="Garamond" panose="02020404030301010803" pitchFamily="18" charset="0"/>
              </a:rPr>
              <a:t>Reinhard Beck</a:t>
            </a:r>
            <a:endParaRPr lang="de-CH" sz="2000" b="1" dirty="0">
              <a:latin typeface="Garamond" panose="02020404030301010803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753372" y="3579319"/>
            <a:ext cx="170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>
                <a:latin typeface="Garamond" panose="02020404030301010803" pitchFamily="18" charset="0"/>
              </a:rPr>
              <a:t>Bruno </a:t>
            </a:r>
            <a:r>
              <a:rPr lang="de-CH" sz="2000" b="1" dirty="0" err="1" smtClean="0">
                <a:latin typeface="Garamond" panose="02020404030301010803" pitchFamily="18" charset="0"/>
              </a:rPr>
              <a:t>Köpfli</a:t>
            </a:r>
            <a:endParaRPr lang="de-CH" sz="2000" b="1" dirty="0">
              <a:latin typeface="Garamond" panose="02020404030301010803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20883" y="4125817"/>
            <a:ext cx="10328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800" dirty="0">
                <a:solidFill>
                  <a:srgbClr val="FF0000"/>
                </a:solidFill>
                <a:latin typeface="Garamond" panose="02020404030301010803" pitchFamily="18" charset="0"/>
              </a:rPr>
              <a:t>Wer von </a:t>
            </a:r>
            <a:r>
              <a:rPr lang="de-CH" sz="2800" u="sng" dirty="0">
                <a:solidFill>
                  <a:srgbClr val="FF0000"/>
                </a:solidFill>
                <a:latin typeface="Garamond" panose="02020404030301010803" pitchFamily="18" charset="0"/>
              </a:rPr>
              <a:t>euch</a:t>
            </a:r>
            <a:r>
              <a:rPr lang="de-CH" sz="2800" dirty="0">
                <a:solidFill>
                  <a:srgbClr val="FF0000"/>
                </a:solidFill>
                <a:latin typeface="Garamond" panose="02020404030301010803" pitchFamily="18" charset="0"/>
              </a:rPr>
              <a:t> kennt </a:t>
            </a:r>
            <a:r>
              <a:rPr lang="de-CH" sz="2800" u="sng" dirty="0">
                <a:solidFill>
                  <a:srgbClr val="FF0000"/>
                </a:solidFill>
                <a:latin typeface="Garamond" panose="02020404030301010803" pitchFamily="18" charset="0"/>
              </a:rPr>
              <a:t>neue </a:t>
            </a:r>
            <a:r>
              <a:rPr lang="de-CH" sz="2800" u="sng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Sponsoring-Interessenten</a:t>
            </a:r>
            <a:r>
              <a:rPr lang="de-CH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?</a:t>
            </a:r>
          </a:p>
          <a:p>
            <a:pPr algn="ctr"/>
            <a:endParaRPr lang="de-CH" sz="2800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de-CH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Zum Beispiel runde Geburtstage etc.</a:t>
            </a:r>
          </a:p>
          <a:p>
            <a:pPr algn="ctr"/>
            <a:endParaRPr lang="de-CH" sz="2800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de-CH" sz="2800" dirty="0" smtClean="0">
                <a:latin typeface="Garamond" panose="02020404030301010803" pitchFamily="18" charset="0"/>
              </a:rPr>
              <a:t>Wir </a:t>
            </a:r>
            <a:r>
              <a:rPr lang="de-CH" sz="2800" dirty="0">
                <a:latin typeface="Garamond" panose="02020404030301010803" pitchFamily="18" charset="0"/>
              </a:rPr>
              <a:t>bitten um deren Kontaktnahme mit </a:t>
            </a:r>
            <a:r>
              <a:rPr lang="de-CH" sz="2800" dirty="0" smtClean="0">
                <a:latin typeface="Garamond" panose="02020404030301010803" pitchFamily="18" charset="0"/>
              </a:rPr>
              <a:t>dem Sponsoring-Team!!</a:t>
            </a:r>
            <a:endParaRPr lang="de-CH" sz="2800" dirty="0">
              <a:latin typeface="Garamond" panose="02020404030301010803" pitchFamily="18" charset="0"/>
            </a:endParaRPr>
          </a:p>
        </p:txBody>
      </p:sp>
      <p:pic>
        <p:nvPicPr>
          <p:cNvPr id="20" name="Grafik 19" descr="F:\IMG_1510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843" y="458913"/>
            <a:ext cx="176276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0" y="459484"/>
            <a:ext cx="1838821" cy="287828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4" y="539815"/>
            <a:ext cx="2578119" cy="296709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119070" y="3616310"/>
            <a:ext cx="170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err="1" smtClean="0">
                <a:latin typeface="Garamond" panose="02020404030301010803" pitchFamily="18" charset="0"/>
              </a:rPr>
              <a:t>Luggi</a:t>
            </a:r>
            <a:r>
              <a:rPr lang="de-CH" sz="2000" b="1" dirty="0" smtClean="0">
                <a:latin typeface="Garamond" panose="02020404030301010803" pitchFamily="18" charset="0"/>
              </a:rPr>
              <a:t> Majer</a:t>
            </a:r>
            <a:endParaRPr lang="de-CH" sz="2000" b="1" dirty="0">
              <a:latin typeface="Garamond" panose="02020404030301010803" pitchFamily="18" charset="0"/>
            </a:endParaRPr>
          </a:p>
        </p:txBody>
      </p:sp>
      <p:pic>
        <p:nvPicPr>
          <p:cNvPr id="12" name="Picture 1" descr="Logo GC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4" y="4417536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2" descr="Br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050" y="4284382"/>
            <a:ext cx="1190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62" y="938863"/>
            <a:ext cx="1419225" cy="1918335"/>
          </a:xfrm>
          <a:prstGeom prst="rect">
            <a:avLst/>
          </a:prstGeom>
        </p:spPr>
      </p:pic>
      <p:pic>
        <p:nvPicPr>
          <p:cNvPr id="16" name="Grafik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16" y="938863"/>
            <a:ext cx="1419225" cy="19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92439" y="598208"/>
            <a:ext cx="7555716" cy="17311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200" b="1" dirty="0" smtClean="0">
              <a:latin typeface="Monotype Corsiva" panose="03010101010201010101" pitchFamily="66" charset="0"/>
            </a:endParaRPr>
          </a:p>
          <a:p>
            <a:endParaRPr lang="de-CH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3" y="2086444"/>
            <a:ext cx="5346506" cy="40098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345793"/>
            <a:ext cx="2438920" cy="369916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815489" y="4182657"/>
            <a:ext cx="2628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800" dirty="0">
                <a:latin typeface="Garamond" panose="02020404030301010803" pitchFamily="18" charset="0"/>
              </a:rPr>
              <a:t>sowie </a:t>
            </a:r>
            <a:r>
              <a:rPr lang="de-CH" sz="2800" dirty="0" smtClean="0">
                <a:latin typeface="Garamond" panose="02020404030301010803" pitchFamily="18" charset="0"/>
              </a:rPr>
              <a:t>unserem</a:t>
            </a:r>
          </a:p>
          <a:p>
            <a:pPr algn="ctr"/>
            <a:r>
              <a:rPr lang="de-CH" sz="2800" dirty="0" smtClean="0">
                <a:latin typeface="Garamond" panose="02020404030301010803" pitchFamily="18" charset="0"/>
              </a:rPr>
              <a:t> </a:t>
            </a:r>
            <a:r>
              <a:rPr lang="de-CH" sz="2800" u="sng" dirty="0" smtClean="0">
                <a:latin typeface="Garamond" panose="02020404030301010803" pitchFamily="18" charset="0"/>
              </a:rPr>
              <a:t>Kabarettisten</a:t>
            </a:r>
          </a:p>
          <a:p>
            <a:pPr algn="ctr"/>
            <a:r>
              <a:rPr lang="de-CH" sz="2800" dirty="0" smtClean="0">
                <a:latin typeface="Garamond" panose="02020404030301010803" pitchFamily="18" charset="0"/>
              </a:rPr>
              <a:t> </a:t>
            </a:r>
            <a:r>
              <a:rPr lang="de-CH" sz="2800" dirty="0">
                <a:latin typeface="Garamond" panose="02020404030301010803" pitchFamily="18" charset="0"/>
              </a:rPr>
              <a:t>Walter</a:t>
            </a:r>
          </a:p>
        </p:txBody>
      </p:sp>
      <p:sp>
        <p:nvSpPr>
          <p:cNvPr id="6" name="Rechteck 5"/>
          <p:cNvSpPr/>
          <p:nvPr/>
        </p:nvSpPr>
        <p:spPr>
          <a:xfrm>
            <a:off x="1589218" y="501920"/>
            <a:ext cx="62510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>
                <a:latin typeface="Garamond" panose="02020404030301010803" pitchFamily="18" charset="0"/>
              </a:rPr>
              <a:t>Herzlichen Dank auch an unsere </a:t>
            </a:r>
            <a:r>
              <a:rPr lang="de-CH" sz="2800" dirty="0" smtClean="0">
                <a:latin typeface="Garamond" panose="02020404030301010803" pitchFamily="18" charset="0"/>
              </a:rPr>
              <a:t>beiden</a:t>
            </a:r>
          </a:p>
          <a:p>
            <a:r>
              <a:rPr lang="de-CH" sz="2800" dirty="0" smtClean="0">
                <a:latin typeface="Garamond" panose="02020404030301010803" pitchFamily="18" charset="0"/>
              </a:rPr>
              <a:t>Senioren-</a:t>
            </a:r>
            <a:r>
              <a:rPr lang="de-CH" sz="2800" u="sng" dirty="0" smtClean="0">
                <a:latin typeface="Garamond" panose="02020404030301010803" pitchFamily="18" charset="0"/>
              </a:rPr>
              <a:t>Musiker </a:t>
            </a:r>
            <a:r>
              <a:rPr lang="de-CH" sz="2800" dirty="0" smtClean="0">
                <a:latin typeface="Garamond" panose="02020404030301010803" pitchFamily="18" charset="0"/>
              </a:rPr>
              <a:t> </a:t>
            </a:r>
            <a:r>
              <a:rPr lang="de-CH" sz="2800" dirty="0">
                <a:latin typeface="Garamond" panose="02020404030301010803" pitchFamily="18" charset="0"/>
              </a:rPr>
              <a:t>Stefan und Ueli </a:t>
            </a:r>
          </a:p>
          <a:p>
            <a:endParaRPr lang="de-CH" sz="2800" dirty="0">
              <a:latin typeface="Garamond" panose="02020404030301010803" pitchFamily="18" charset="0"/>
            </a:endParaRPr>
          </a:p>
        </p:txBody>
      </p:sp>
      <p:pic>
        <p:nvPicPr>
          <p:cNvPr id="17" name="irc_mi" descr="Bildergebnis für Golf Figuren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317">
            <a:off x="10391601" y="4390621"/>
            <a:ext cx="1551895" cy="203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rc_mi" descr="Bildergebnis für Golf Figuren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255">
            <a:off x="6293936" y="4161197"/>
            <a:ext cx="1642775" cy="179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Logo GC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2" y="345793"/>
            <a:ext cx="1061562" cy="107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2" descr="Br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76" y="103882"/>
            <a:ext cx="1370891" cy="156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67568" y="1709057"/>
            <a:ext cx="6909405" cy="2808515"/>
          </a:xfrm>
        </p:spPr>
        <p:txBody>
          <a:bodyPr>
            <a:normAutofit/>
          </a:bodyPr>
          <a:lstStyle/>
          <a:p>
            <a:r>
              <a:rPr lang="de-CH" b="1" dirty="0" smtClean="0"/>
              <a:t>	</a:t>
            </a:r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</p:txBody>
      </p:sp>
      <p:sp>
        <p:nvSpPr>
          <p:cNvPr id="4" name="Rechteck 3"/>
          <p:cNvSpPr/>
          <p:nvPr/>
        </p:nvSpPr>
        <p:spPr>
          <a:xfrm>
            <a:off x="5189341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CH" b="1" u="sng" dirty="0" smtClean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b="1" u="sng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3" y="765457"/>
            <a:ext cx="5110673" cy="35717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04101" y="4822990"/>
            <a:ext cx="5733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Freuen wir uns,</a:t>
            </a:r>
            <a:br>
              <a:rPr lang="de-CH" sz="3200" dirty="0" smtClean="0">
                <a:latin typeface="Garamond" panose="02020404030301010803" pitchFamily="18" charset="0"/>
              </a:rPr>
            </a:br>
            <a:r>
              <a:rPr lang="de-CH" sz="3200" dirty="0" smtClean="0">
                <a:latin typeface="Garamond" panose="02020404030301010803" pitchFamily="18" charset="0"/>
              </a:rPr>
              <a:t> auf eine gesellige und erfolgreiche</a:t>
            </a:r>
          </a:p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Golf-Saison 2022! </a:t>
            </a:r>
            <a:endParaRPr lang="de-CH" sz="3200" dirty="0">
              <a:latin typeface="Garamond" panose="02020404030301010803" pitchFamily="18" charset="0"/>
            </a:endParaRPr>
          </a:p>
        </p:txBody>
      </p:sp>
      <p:pic>
        <p:nvPicPr>
          <p:cNvPr id="8" name="Bild 2" descr="Bran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27" y="-65762"/>
            <a:ext cx="1343500" cy="146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39">
            <a:off x="9745959" y="4705087"/>
            <a:ext cx="1632239" cy="225136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122">
            <a:off x="609172" y="4391162"/>
            <a:ext cx="1220803" cy="179383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933">
            <a:off x="4552782" y="2982622"/>
            <a:ext cx="1419718" cy="1918538"/>
          </a:xfrm>
          <a:prstGeom prst="rect">
            <a:avLst/>
          </a:prstGeom>
        </p:spPr>
      </p:pic>
      <p:pic>
        <p:nvPicPr>
          <p:cNvPr id="13" name="Picture 1" descr="Logo GC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9" y="131335"/>
            <a:ext cx="943146" cy="95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73" y="966717"/>
            <a:ext cx="5467472" cy="3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4893" y="807179"/>
            <a:ext cx="2685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Reinhard Beck</a:t>
            </a: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Logistik</a:t>
            </a:r>
          </a:p>
          <a:p>
            <a:endParaRPr lang="de-CH" sz="2000" b="1" dirty="0">
              <a:latin typeface="Garamond" panose="02020404030301010803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653364" y="846155"/>
            <a:ext cx="1703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Bruno </a:t>
            </a:r>
            <a:r>
              <a:rPr lang="de-CH" sz="2000" b="1" dirty="0" err="1" smtClean="0">
                <a:latin typeface="Garamond" panose="02020404030301010803" pitchFamily="18" charset="0"/>
              </a:rPr>
              <a:t>Köpfli</a:t>
            </a:r>
            <a:endParaRPr lang="de-CH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Fotograph</a:t>
            </a:r>
            <a:endParaRPr lang="de-CH" sz="2000" b="1" dirty="0">
              <a:latin typeface="Garamond" panose="02020404030301010803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39687" y="132995"/>
            <a:ext cx="11627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3200" b="1" u="sng" dirty="0" smtClean="0">
                <a:latin typeface="Garamond" panose="02020404030301010803" pitchFamily="18" charset="0"/>
              </a:rPr>
              <a:t>Die Sponsoring – Neu – Organisation im 2021 hat sich bewährt!!</a:t>
            </a:r>
          </a:p>
          <a:p>
            <a:pPr algn="ctr"/>
            <a:endParaRPr lang="de-CH" sz="2800" b="1" u="sng" dirty="0" smtClean="0">
              <a:latin typeface="Garamond" panose="02020404030301010803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999572" y="4570407"/>
            <a:ext cx="7907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800" b="1" u="sng" dirty="0" smtClean="0">
                <a:latin typeface="Garamond" panose="02020404030301010803" pitchFamily="18" charset="0"/>
              </a:rPr>
              <a:t>Unser Fokus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Garamond" panose="02020404030301010803" pitchFamily="18" charset="0"/>
              </a:rPr>
              <a:t>Optimale </a:t>
            </a:r>
            <a:r>
              <a:rPr lang="de-CH" sz="2800" u="sng" dirty="0" smtClean="0">
                <a:latin typeface="Garamond" panose="02020404030301010803" pitchFamily="18" charset="0"/>
              </a:rPr>
              <a:t>Betreuung</a:t>
            </a:r>
            <a:r>
              <a:rPr lang="de-CH" sz="2800" dirty="0" smtClean="0">
                <a:latin typeface="Garamond" panose="02020404030301010803" pitchFamily="18" charset="0"/>
              </a:rPr>
              <a:t> der bestehenden Sponsoren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Garamond" panose="02020404030301010803" pitchFamily="18" charset="0"/>
              </a:rPr>
              <a:t>Neu-Sponsoren-</a:t>
            </a:r>
            <a:r>
              <a:rPr lang="de-CH" sz="2800" u="sng" dirty="0" smtClean="0">
                <a:latin typeface="Garamond" panose="02020404030301010803" pitchFamily="18" charset="0"/>
              </a:rPr>
              <a:t>Förderung</a:t>
            </a:r>
            <a:r>
              <a:rPr lang="de-CH" sz="2800" dirty="0" smtClean="0">
                <a:latin typeface="Garamond" panose="02020404030301010803" pitchFamily="18" charset="0"/>
              </a:rPr>
              <a:t> in der Sektion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Garamond" panose="02020404030301010803" pitchFamily="18" charset="0"/>
              </a:rPr>
              <a:t>Sonder-</a:t>
            </a:r>
            <a:r>
              <a:rPr lang="de-CH" sz="2800" u="sng" dirty="0" smtClean="0">
                <a:latin typeface="Garamond" panose="02020404030301010803" pitchFamily="18" charset="0"/>
              </a:rPr>
              <a:t>Verlosungen</a:t>
            </a:r>
            <a:r>
              <a:rPr lang="de-CH" sz="2800" dirty="0" smtClean="0">
                <a:latin typeface="Garamond" panose="02020404030301010803" pitchFamily="18" charset="0"/>
              </a:rPr>
              <a:t> beibehalten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Garamond" panose="02020404030301010803" pitchFamily="18" charset="0"/>
              </a:rPr>
              <a:t>Hohes Niveau der Kameradschaft-</a:t>
            </a:r>
            <a:r>
              <a:rPr lang="de-CH" sz="2800" u="sng" dirty="0" smtClean="0">
                <a:latin typeface="Garamond" panose="02020404030301010803" pitchFamily="18" charset="0"/>
              </a:rPr>
              <a:t>Pflege</a:t>
            </a:r>
            <a:r>
              <a:rPr lang="de-CH" sz="2800" dirty="0" smtClean="0">
                <a:latin typeface="Garamond" panose="02020404030301010803" pitchFamily="18" charset="0"/>
              </a:rPr>
              <a:t> beibehalten</a:t>
            </a:r>
            <a:endParaRPr lang="de-CH" sz="2800" dirty="0">
              <a:latin typeface="Garamond" panose="02020404030301010803" pitchFamily="18" charset="0"/>
            </a:endParaRPr>
          </a:p>
        </p:txBody>
      </p:sp>
      <p:pic>
        <p:nvPicPr>
          <p:cNvPr id="20" name="Grafik 19" descr="F:\IMG_1510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362" y="1603309"/>
            <a:ext cx="1759954" cy="300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8" y="1593117"/>
            <a:ext cx="1883117" cy="294761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42" y="1603309"/>
            <a:ext cx="2578119" cy="296709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28841" y="773051"/>
            <a:ext cx="3595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000" b="1" dirty="0" err="1" smtClean="0">
                <a:latin typeface="Garamond" panose="02020404030301010803" pitchFamily="18" charset="0"/>
              </a:rPr>
              <a:t>Luggi</a:t>
            </a:r>
            <a:r>
              <a:rPr lang="de-CH" sz="2000" b="1" dirty="0" smtClean="0">
                <a:latin typeface="Garamond" panose="02020404030301010803" pitchFamily="18" charset="0"/>
              </a:rPr>
              <a:t> Majer</a:t>
            </a: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Organisation </a:t>
            </a:r>
            <a:br>
              <a:rPr lang="de-CH" sz="2000" b="1" dirty="0" smtClean="0">
                <a:latin typeface="Garamond" panose="02020404030301010803" pitchFamily="18" charset="0"/>
              </a:rPr>
            </a:br>
            <a:endParaRPr lang="de-CH" sz="2000" b="1" dirty="0">
              <a:latin typeface="Garamond" panose="02020404030301010803" pitchFamily="18" charset="0"/>
            </a:endParaRPr>
          </a:p>
        </p:txBody>
      </p:sp>
      <p:sp>
        <p:nvSpPr>
          <p:cNvPr id="7" name="AutoShape 2" descr="Interessantes rund um Geldscheine - Sparkasse Wit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052" name="Picture 4" descr="Interessantes rund um Geldscheine - Sparkasse Witt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433">
            <a:off x="2539015" y="3449303"/>
            <a:ext cx="1770753" cy="9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889">
            <a:off x="10147653" y="5217108"/>
            <a:ext cx="1028047" cy="137073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961">
            <a:off x="624247" y="5116086"/>
            <a:ext cx="1202429" cy="1339636"/>
          </a:xfrm>
          <a:prstGeom prst="rect">
            <a:avLst/>
          </a:prstGeom>
        </p:spPr>
      </p:pic>
      <p:pic>
        <p:nvPicPr>
          <p:cNvPr id="2054" name="Picture 6" descr="DIE 4,897 BESTEN BILDER, STOCK-FOTOS UND -VEKTORGRAFIKEN ZU „Geldschein  Comic“ | Adobe 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87" y="1518965"/>
            <a:ext cx="1481448" cy="98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E 4,897 BESTEN BILDER, STOCK-FOTOS UND -VEKTORGRAFIKEN ZU „Geldschein  Comic“ | Adobe Sto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512">
            <a:off x="2541415" y="1651065"/>
            <a:ext cx="1511343" cy="10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anknoten | MD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30" y="3039623"/>
            <a:ext cx="1367005" cy="13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 GC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6" y="833576"/>
            <a:ext cx="1033733" cy="10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2" descr="Brand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126" y="578256"/>
            <a:ext cx="1330423" cy="15616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2266978" y="50570"/>
            <a:ext cx="7269054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4000" b="1" u="sng" dirty="0">
                <a:latin typeface="Garamond" panose="02020404030301010803" pitchFamily="18" charset="0"/>
              </a:rPr>
              <a:t>Sponsoring-Ergebnis </a:t>
            </a:r>
            <a:r>
              <a:rPr lang="de-CH" sz="4000" b="1" u="sng" dirty="0" smtClean="0">
                <a:latin typeface="Garamond" panose="02020404030301010803" pitchFamily="18" charset="0"/>
              </a:rPr>
              <a:t>2022</a:t>
            </a:r>
            <a:endParaRPr lang="de-CH" sz="4000" b="1" u="sng" dirty="0">
              <a:latin typeface="Garamond" panose="02020404030301010803" pitchFamily="18" charset="0"/>
            </a:endParaRPr>
          </a:p>
          <a:p>
            <a:pPr algn="ctr"/>
            <a:endParaRPr lang="de-CH" u="sng" dirty="0">
              <a:latin typeface="Garamond" panose="02020404030301010803" pitchFamily="18" charset="0"/>
            </a:endParaRPr>
          </a:p>
          <a:p>
            <a:pPr algn="ctr"/>
            <a:r>
              <a:rPr lang="de-CH" sz="3200" u="sng" dirty="0">
                <a:latin typeface="Garamond" panose="02020404030301010803" pitchFamily="18" charset="0"/>
              </a:rPr>
              <a:t>Entlastung der Senioren-Kasse</a:t>
            </a:r>
            <a:r>
              <a:rPr lang="de-CH" sz="3200" dirty="0">
                <a:latin typeface="Garamond" panose="02020404030301010803" pitchFamily="18" charset="0"/>
              </a:rPr>
              <a:t/>
            </a:r>
            <a:br>
              <a:rPr lang="de-CH" sz="3200" dirty="0">
                <a:latin typeface="Garamond" panose="02020404030301010803" pitchFamily="18" charset="0"/>
              </a:rPr>
            </a:br>
            <a:r>
              <a:rPr lang="de-CH" sz="3200" dirty="0">
                <a:latin typeface="Garamond" panose="02020404030301010803" pitchFamily="18" charset="0"/>
              </a:rPr>
              <a:t>Preise, Cash, Natural, Gutscheine,</a:t>
            </a:r>
            <a:br>
              <a:rPr lang="de-CH" sz="3200" dirty="0">
                <a:latin typeface="Garamond" panose="02020404030301010803" pitchFamily="18" charset="0"/>
              </a:rPr>
            </a:br>
            <a:r>
              <a:rPr lang="de-CH" sz="3200" dirty="0">
                <a:latin typeface="Garamond" panose="02020404030301010803" pitchFamily="18" charset="0"/>
              </a:rPr>
              <a:t>Eigenleistungen, </a:t>
            </a:r>
            <a:r>
              <a:rPr lang="de-CH" sz="3200" dirty="0" smtClean="0">
                <a:latin typeface="Garamond" panose="02020404030301010803" pitchFamily="18" charset="0"/>
              </a:rPr>
              <a:t>Vergünstigungen</a:t>
            </a:r>
            <a:br>
              <a:rPr lang="de-CH" sz="3200" dirty="0" smtClean="0">
                <a:latin typeface="Garamond" panose="02020404030301010803" pitchFamily="18" charset="0"/>
              </a:rPr>
            </a:br>
            <a:r>
              <a:rPr lang="de-CH" sz="3200" dirty="0" smtClean="0">
                <a:latin typeface="Garamond" panose="02020404030301010803" pitchFamily="18" charset="0"/>
              </a:rPr>
              <a:t> </a:t>
            </a:r>
            <a:r>
              <a:rPr lang="de-CH" sz="3200" dirty="0">
                <a:latin typeface="Garamond" panose="02020404030301010803" pitchFamily="18" charset="0"/>
              </a:rPr>
              <a:t/>
            </a:r>
            <a:br>
              <a:rPr lang="de-CH" sz="3200" dirty="0">
                <a:latin typeface="Garamond" panose="02020404030301010803" pitchFamily="18" charset="0"/>
              </a:rPr>
            </a:br>
            <a:r>
              <a:rPr lang="de-CH" sz="3200" b="1" u="sng" dirty="0" smtClean="0">
                <a:latin typeface="Garamond" panose="02020404030301010803" pitchFamily="18" charset="0"/>
              </a:rPr>
              <a:t>Gesamt Entlastung </a:t>
            </a:r>
            <a:r>
              <a:rPr lang="de-CH" sz="3200" b="1" u="sng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CHF 10’600</a:t>
            </a:r>
            <a:br>
              <a:rPr lang="de-CH" sz="3200" b="1" u="sng" dirty="0" smtClean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de-CH" sz="3200" b="1" u="sng" dirty="0">
                <a:latin typeface="Garamond" panose="02020404030301010803" pitchFamily="18" charset="0"/>
              </a:rPr>
              <a:t/>
            </a:r>
            <a:br>
              <a:rPr lang="de-CH" sz="3200" b="1" u="sng" dirty="0">
                <a:latin typeface="Garamond" panose="02020404030301010803" pitchFamily="18" charset="0"/>
              </a:rPr>
            </a:br>
            <a:r>
              <a:rPr lang="de-CH" sz="3200" u="sng" dirty="0" smtClean="0">
                <a:latin typeface="Garamond" panose="02020404030301010803" pitchFamily="18" charset="0"/>
              </a:rPr>
              <a:t>Herzlichen Dank an</a:t>
            </a:r>
            <a:r>
              <a:rPr lang="de-CH" sz="3200" dirty="0">
                <a:latin typeface="Garamond" panose="02020404030301010803" pitchFamily="18" charset="0"/>
              </a:rPr>
              <a:t/>
            </a:r>
            <a:br>
              <a:rPr lang="de-CH" sz="3200" dirty="0">
                <a:latin typeface="Garamond" panose="02020404030301010803" pitchFamily="18" charset="0"/>
              </a:rPr>
            </a:br>
            <a:r>
              <a:rPr lang="de-CH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20</a:t>
            </a:r>
            <a:r>
              <a:rPr lang="de-CH" sz="3200" dirty="0" smtClean="0">
                <a:latin typeface="Garamond" panose="02020404030301010803" pitchFamily="18" charset="0"/>
              </a:rPr>
              <a:t> Senioren-Mitglieder welche </a:t>
            </a:r>
            <a:r>
              <a:rPr lang="de-CH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2/3</a:t>
            </a:r>
          </a:p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und</a:t>
            </a:r>
          </a:p>
          <a:p>
            <a:pPr algn="ctr"/>
            <a:r>
              <a:rPr lang="de-CH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5</a:t>
            </a:r>
            <a:r>
              <a:rPr lang="de-CH" sz="3200" dirty="0" smtClean="0">
                <a:latin typeface="Garamond" panose="02020404030301010803" pitchFamily="18" charset="0"/>
              </a:rPr>
              <a:t> Extern-Geschäfte welche </a:t>
            </a:r>
            <a:r>
              <a:rPr lang="de-CH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1/3</a:t>
            </a:r>
            <a:r>
              <a:rPr lang="de-CH" sz="3200" dirty="0" smtClean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Sponsoren</a:t>
            </a:r>
          </a:p>
          <a:p>
            <a:pPr algn="ctr"/>
            <a:r>
              <a:rPr lang="de-CH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de-CH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de-CH" sz="3200" dirty="0">
              <a:solidFill>
                <a:srgbClr val="FF0000"/>
              </a:solidFill>
            </a:endParaRPr>
          </a:p>
        </p:txBody>
      </p:sp>
      <p:pic>
        <p:nvPicPr>
          <p:cNvPr id="10" name="Inhaltsplatzhalt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184">
            <a:off x="239857" y="2680978"/>
            <a:ext cx="2846440" cy="213483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892">
            <a:off x="8951105" y="2626268"/>
            <a:ext cx="2871990" cy="215399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0" y="5119143"/>
            <a:ext cx="2174077" cy="151941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72" y="5119142"/>
            <a:ext cx="2174077" cy="15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 G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0" y="358094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2" descr="Bran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251" y="199475"/>
            <a:ext cx="1379349" cy="1549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3211347" y="503112"/>
            <a:ext cx="5534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dirty="0" smtClean="0">
                <a:latin typeface="Garamond" panose="02020404030301010803" pitchFamily="18" charset="0"/>
              </a:rPr>
              <a:t>WIR sind in </a:t>
            </a:r>
            <a:r>
              <a:rPr lang="de-CH" sz="4000" b="1" dirty="0" smtClean="0">
                <a:latin typeface="Garamond" panose="02020404030301010803" pitchFamily="18" charset="0"/>
              </a:rPr>
              <a:t>Feierlaune</a:t>
            </a:r>
            <a:r>
              <a:rPr lang="de-CH" sz="4000" dirty="0" smtClean="0">
                <a:latin typeface="Garamond" panose="02020404030301010803" pitchFamily="18" charset="0"/>
              </a:rPr>
              <a:t>!!!</a:t>
            </a:r>
            <a:endParaRPr lang="de-CH" sz="4000" dirty="0">
              <a:latin typeface="Garamond" panose="02020404030301010803" pitchFamily="18" charset="0"/>
            </a:endParaRPr>
          </a:p>
        </p:txBody>
      </p:sp>
      <p:pic>
        <p:nvPicPr>
          <p:cNvPr id="12" name="Grafik 11" descr="C:\Users\Ludwig\AppData\Local\Microsoft\Windows\INetCache\Content.Outlook\C0QV1MPO\LMNP10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86" y="1632473"/>
            <a:ext cx="5760720" cy="43205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/>
        </p:nvSpPr>
        <p:spPr>
          <a:xfrm rot="492700">
            <a:off x="9304160" y="1981045"/>
            <a:ext cx="26821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800" b="1" dirty="0" smtClean="0">
                <a:latin typeface="Garamond" panose="02020404030301010803" pitchFamily="18" charset="0"/>
              </a:rPr>
              <a:t>WIR</a:t>
            </a:r>
            <a:r>
              <a:rPr lang="de-CH" sz="2800" dirty="0" smtClean="0">
                <a:latin typeface="Garamond" panose="02020404030301010803" pitchFamily="18" charset="0"/>
              </a:rPr>
              <a:t> spielen</a:t>
            </a:r>
          </a:p>
          <a:p>
            <a:pPr algn="ctr"/>
            <a:r>
              <a:rPr lang="de-CH" sz="2800" b="1" dirty="0" smtClean="0">
                <a:latin typeface="Garamond" panose="02020404030301010803" pitchFamily="18" charset="0"/>
              </a:rPr>
              <a:t>gemeinsam Golf</a:t>
            </a:r>
            <a:endParaRPr lang="de-CH" sz="2800" b="1" dirty="0">
              <a:latin typeface="Garamond" panose="02020404030301010803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29805" y="6112878"/>
            <a:ext cx="571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800" b="1" dirty="0" smtClean="0">
                <a:latin typeface="Garamond" panose="02020404030301010803" pitchFamily="18" charset="0"/>
              </a:rPr>
              <a:t>WIR</a:t>
            </a:r>
            <a:r>
              <a:rPr lang="de-CH" sz="2800" dirty="0" smtClean="0">
                <a:latin typeface="Garamond" panose="02020404030301010803" pitchFamily="18" charset="0"/>
              </a:rPr>
              <a:t> fördern die </a:t>
            </a:r>
            <a:r>
              <a:rPr lang="de-CH" sz="2800" b="1" dirty="0" smtClean="0">
                <a:latin typeface="Garamond" panose="02020404030301010803" pitchFamily="18" charset="0"/>
              </a:rPr>
              <a:t>Selbst-Finanzierung</a:t>
            </a:r>
            <a:endParaRPr lang="de-CH" sz="2800" b="1" dirty="0">
              <a:latin typeface="Garamond" panose="02020404030301010803" pitchFamily="18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342">
            <a:off x="9244347" y="3250628"/>
            <a:ext cx="2340384" cy="1755288"/>
          </a:xfrm>
          <a:prstGeom prst="rect">
            <a:avLst/>
          </a:prstGeom>
        </p:spPr>
      </p:pic>
      <p:pic>
        <p:nvPicPr>
          <p:cNvPr id="16" name="irc_mi" descr="Bildergebnis für Golf Figuren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796">
            <a:off x="9404539" y="5275876"/>
            <a:ext cx="1429424" cy="154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5" y="4848509"/>
            <a:ext cx="2398351" cy="1104504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 rot="21126077">
            <a:off x="66939" y="1916636"/>
            <a:ext cx="25662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800" b="1" dirty="0" smtClean="0">
                <a:latin typeface="Garamond" panose="02020404030301010803" pitchFamily="18" charset="0"/>
              </a:rPr>
              <a:t>WIR</a:t>
            </a:r>
            <a:r>
              <a:rPr lang="de-CH" sz="2800" dirty="0" smtClean="0">
                <a:latin typeface="Garamond" panose="02020404030301010803" pitchFamily="18" charset="0"/>
              </a:rPr>
              <a:t> pflegen die</a:t>
            </a:r>
          </a:p>
          <a:p>
            <a:pPr algn="ctr"/>
            <a:r>
              <a:rPr lang="de-CH" sz="2800" b="1" dirty="0" smtClean="0">
                <a:latin typeface="Garamond" panose="02020404030301010803" pitchFamily="18" charset="0"/>
              </a:rPr>
              <a:t>Kameradschaft</a:t>
            </a:r>
            <a:endParaRPr lang="de-CH" sz="2800" b="1" dirty="0">
              <a:latin typeface="Garamond" panose="02020404030301010803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855">
            <a:off x="401542" y="3207359"/>
            <a:ext cx="2251910" cy="14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2" descr="Brand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120" y="136218"/>
            <a:ext cx="1379349" cy="154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2" descr="https://alpenthai.ch/wp-content/uploads/2020/12/08b210a9-78d5-4e5a-876c-c6ecd7902eeb-768x1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11" y="1736294"/>
            <a:ext cx="3726244" cy="486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5" y="1736293"/>
            <a:ext cx="3271891" cy="218296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 rot="10800000" flipV="1">
            <a:off x="2389909" y="126336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 Geschäfts-Turnier</a:t>
            </a:r>
            <a:r>
              <a:rPr lang="de-CH" sz="3200" dirty="0" smtClean="0">
                <a:latin typeface="Garamond" panose="02020404030301010803" pitchFamily="18" charset="0"/>
              </a:rPr>
              <a:t>-Sponsoren</a:t>
            </a:r>
          </a:p>
          <a:p>
            <a:pPr algn="ctr"/>
            <a:r>
              <a:rPr lang="de-CH" sz="28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Godi</a:t>
            </a:r>
            <a:r>
              <a:rPr lang="de-CH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de-CH" sz="28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Frommenwiler</a:t>
            </a:r>
            <a:r>
              <a:rPr lang="de-CH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lang="de-CH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de-CH" sz="2800" b="1" dirty="0" smtClean="0">
                <a:latin typeface="Garamond" panose="02020404030301010803" pitchFamily="18" charset="0"/>
              </a:rPr>
              <a:t>1. </a:t>
            </a:r>
            <a:r>
              <a:rPr lang="de-CH" sz="2800" b="1" dirty="0" err="1" smtClean="0">
                <a:latin typeface="Garamond" panose="02020404030301010803" pitchFamily="18" charset="0"/>
              </a:rPr>
              <a:t>Trophy</a:t>
            </a:r>
            <a:r>
              <a:rPr lang="de-CH" sz="2800" b="1" dirty="0" smtClean="0">
                <a:latin typeface="Garamond" panose="02020404030301010803" pitchFamily="18" charset="0"/>
              </a:rPr>
              <a:t> </a:t>
            </a:r>
            <a:r>
              <a:rPr lang="de-CH" sz="2800" dirty="0" smtClean="0">
                <a:latin typeface="Garamond" panose="02020404030301010803" pitchFamily="18" charset="0"/>
              </a:rPr>
              <a:t>14.04.2022 /Abend-Event im </a:t>
            </a:r>
            <a:r>
              <a:rPr lang="de-CH" sz="2800" dirty="0" err="1" smtClean="0">
                <a:latin typeface="Garamond" panose="02020404030301010803" pitchFamily="18" charset="0"/>
              </a:rPr>
              <a:t>Bahnhöfli</a:t>
            </a:r>
            <a:endParaRPr lang="de-CH" sz="2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Galerie – Entspannung und Genu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0755" y="4749715"/>
            <a:ext cx="3271891" cy="17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65282" y="3851309"/>
            <a:ext cx="351089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800" b="1" dirty="0" smtClean="0">
                <a:latin typeface="Garamond" panose="02020404030301010803" pitchFamily="18" charset="0"/>
              </a:rPr>
              <a:t>Event im Alpenthai</a:t>
            </a:r>
          </a:p>
          <a:p>
            <a:pPr algn="ctr"/>
            <a:r>
              <a:rPr lang="de-CH" sz="2800" b="1" dirty="0" err="1" smtClean="0">
                <a:latin typeface="Garamond" panose="02020404030301010803" pitchFamily="18" charset="0"/>
              </a:rPr>
              <a:t>Gemsli</a:t>
            </a:r>
            <a:r>
              <a:rPr lang="de-CH" sz="2800" b="1" dirty="0" smtClean="0">
                <a:latin typeface="Garamond" panose="02020404030301010803" pitchFamily="18" charset="0"/>
              </a:rPr>
              <a:t> am 16.06.2022 </a:t>
            </a:r>
            <a:r>
              <a:rPr lang="de-CH" sz="2800" dirty="0" smtClean="0">
                <a:latin typeface="Garamond" panose="02020404030301010803" pitchFamily="18" charset="0"/>
              </a:rPr>
              <a:t/>
            </a:r>
            <a:br>
              <a:rPr lang="de-CH" sz="2800" dirty="0" smtClean="0">
                <a:latin typeface="Garamond" panose="02020404030301010803" pitchFamily="18" charset="0"/>
              </a:rPr>
            </a:br>
            <a:r>
              <a:rPr lang="de-CH" sz="2800" dirty="0" smtClean="0">
                <a:latin typeface="Garamond" panose="02020404030301010803" pitchFamily="18" charset="0"/>
              </a:rPr>
              <a:t>Altstätten</a:t>
            </a:r>
            <a:endParaRPr lang="de-CH" sz="2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0" name="Picture 1" descr="Logo GC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5" y="298067"/>
            <a:ext cx="1085003" cy="110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 3" descr="LGT Logo">
            <a:hlinkClick r:id="rId8" tooltip="&quot;Homepage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74" y="4149549"/>
            <a:ext cx="1354807" cy="133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30" y="1748535"/>
            <a:ext cx="2588694" cy="217072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392847" y="56481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CH" sz="2800" dirty="0">
                <a:solidFill>
                  <a:srgbClr val="FF0000"/>
                </a:solidFill>
                <a:latin typeface="Garamond" panose="02020404030301010803" pitchFamily="18" charset="0"/>
              </a:rPr>
              <a:t>Thomas Schädler</a:t>
            </a:r>
          </a:p>
          <a:p>
            <a:pPr algn="ctr"/>
            <a:r>
              <a:rPr lang="de-CH" sz="2800" b="1" dirty="0">
                <a:latin typeface="Garamond" panose="02020404030301010803" pitchFamily="18" charset="0"/>
              </a:rPr>
              <a:t>2. </a:t>
            </a:r>
            <a:r>
              <a:rPr lang="de-CH" sz="2800" b="1" dirty="0" err="1">
                <a:latin typeface="Garamond" panose="02020404030301010803" pitchFamily="18" charset="0"/>
              </a:rPr>
              <a:t>Trophy</a:t>
            </a:r>
            <a:r>
              <a:rPr lang="de-CH" sz="2800" b="1" dirty="0">
                <a:latin typeface="Garamond" panose="02020404030301010803" pitchFamily="18" charset="0"/>
              </a:rPr>
              <a:t> </a:t>
            </a:r>
            <a:r>
              <a:rPr lang="de-CH" sz="2800" dirty="0">
                <a:latin typeface="Garamond" panose="02020404030301010803" pitchFamily="18" charset="0"/>
              </a:rPr>
              <a:t>19.05.2022</a:t>
            </a:r>
          </a:p>
        </p:txBody>
      </p:sp>
    </p:spTree>
    <p:extLst>
      <p:ext uri="{BB962C8B-B14F-4D97-AF65-F5344CB8AC3E}">
        <p14:creationId xmlns:p14="http://schemas.microsoft.com/office/powerpoint/2010/main" val="10397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8" descr="http://ts1.mm.bing.net/th?id=H.4838535318473870&amp;w=195&amp;h=143&amp;c=7&amp;rs=1&amp;pid=1.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54" y="1777991"/>
            <a:ext cx="2468561" cy="140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4" y="2120157"/>
            <a:ext cx="2745859" cy="78850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164" y="1930216"/>
            <a:ext cx="2419986" cy="90749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751812" y="257101"/>
            <a:ext cx="8036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Weitere </a:t>
            </a:r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</a:t>
            </a:r>
            <a:r>
              <a:rPr lang="de-CH" sz="3200" dirty="0" smtClean="0">
                <a:latin typeface="Garamond" panose="02020404030301010803" pitchFamily="18" charset="0"/>
              </a:rPr>
              <a:t> </a:t>
            </a:r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Geschäfts-Turnier-</a:t>
            </a:r>
            <a:r>
              <a:rPr lang="de-CH" sz="3200" dirty="0" smtClean="0">
                <a:latin typeface="Garamond" panose="02020404030301010803" pitchFamily="18" charset="0"/>
              </a:rPr>
              <a:t>Sponsoren</a:t>
            </a:r>
          </a:p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aus der </a:t>
            </a:r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Senioren-Sektion</a:t>
            </a:r>
            <a:endParaRPr lang="de-CH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5" name="Grafik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99" y="3290399"/>
            <a:ext cx="2970110" cy="2246610"/>
          </a:xfrm>
          <a:prstGeom prst="rect">
            <a:avLst/>
          </a:prstGeom>
        </p:spPr>
      </p:pic>
      <p:pic>
        <p:nvPicPr>
          <p:cNvPr id="36" name="Grafik 35" descr="F:\IMG_1514 (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42" y="3290400"/>
            <a:ext cx="1633403" cy="224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feld 37"/>
          <p:cNvSpPr txBox="1"/>
          <p:nvPr/>
        </p:nvSpPr>
        <p:spPr>
          <a:xfrm rot="10800000" flipV="1">
            <a:off x="7609931" y="5622410"/>
            <a:ext cx="4599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Ivan </a:t>
            </a:r>
            <a:r>
              <a:rPr lang="de-CH" sz="28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Secli</a:t>
            </a:r>
            <a:r>
              <a:rPr lang="de-CH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&amp; Martin Ammann</a:t>
            </a:r>
          </a:p>
          <a:p>
            <a:pPr algn="ctr"/>
            <a:r>
              <a:rPr lang="de-CH" sz="2800" b="1" dirty="0" smtClean="0">
                <a:latin typeface="Garamond" panose="02020404030301010803" pitchFamily="18" charset="0"/>
              </a:rPr>
              <a:t>6. </a:t>
            </a:r>
            <a:r>
              <a:rPr lang="de-CH" sz="2800" b="1" dirty="0" err="1" smtClean="0">
                <a:latin typeface="Garamond" panose="02020404030301010803" pitchFamily="18" charset="0"/>
              </a:rPr>
              <a:t>Trophy</a:t>
            </a:r>
            <a:r>
              <a:rPr lang="de-CH" sz="2800" b="1" dirty="0" smtClean="0">
                <a:latin typeface="Garamond" panose="02020404030301010803" pitchFamily="18" charset="0"/>
              </a:rPr>
              <a:t>  </a:t>
            </a:r>
            <a:r>
              <a:rPr lang="de-CH" sz="2800" dirty="0" smtClean="0">
                <a:latin typeface="Garamond" panose="02020404030301010803" pitchFamily="18" charset="0"/>
              </a:rPr>
              <a:t>08.09.2022</a:t>
            </a:r>
            <a:endParaRPr lang="de-CH" sz="2800" dirty="0">
              <a:latin typeface="Garamond" panose="02020404030301010803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 rot="10800000" flipV="1">
            <a:off x="3269581" y="5622410"/>
            <a:ext cx="4662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Arnold Graf</a:t>
            </a:r>
          </a:p>
          <a:p>
            <a:pPr algn="ctr"/>
            <a:r>
              <a:rPr lang="de-CH" sz="2800" b="1" dirty="0" smtClean="0">
                <a:latin typeface="Garamond" panose="02020404030301010803" pitchFamily="18" charset="0"/>
              </a:rPr>
              <a:t>4. </a:t>
            </a:r>
            <a:r>
              <a:rPr lang="de-CH" sz="2800" b="1" dirty="0" err="1" smtClean="0">
                <a:latin typeface="Garamond" panose="02020404030301010803" pitchFamily="18" charset="0"/>
              </a:rPr>
              <a:t>Trophy</a:t>
            </a:r>
            <a:r>
              <a:rPr lang="de-CH" sz="2800" dirty="0" smtClean="0">
                <a:latin typeface="Garamond" panose="02020404030301010803" pitchFamily="18" charset="0"/>
              </a:rPr>
              <a:t> 21.07.2022</a:t>
            </a:r>
          </a:p>
          <a:p>
            <a:pPr algn="ctr"/>
            <a:endParaRPr lang="de-CH" sz="2800" dirty="0">
              <a:latin typeface="Garamond" panose="02020404030301010803" pitchFamily="18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 rot="10800000" flipV="1">
            <a:off x="0" y="5581543"/>
            <a:ext cx="3755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Christoph Schuhmacher</a:t>
            </a:r>
          </a:p>
          <a:p>
            <a:pPr algn="ctr"/>
            <a:r>
              <a:rPr lang="de-CH" sz="2800" b="1" dirty="0" smtClean="0">
                <a:latin typeface="Garamond" panose="02020404030301010803" pitchFamily="18" charset="0"/>
              </a:rPr>
              <a:t>3. </a:t>
            </a:r>
            <a:r>
              <a:rPr lang="de-CH" sz="2800" b="1" dirty="0" err="1" smtClean="0">
                <a:latin typeface="Garamond" panose="02020404030301010803" pitchFamily="18" charset="0"/>
              </a:rPr>
              <a:t>Trophy</a:t>
            </a:r>
            <a:r>
              <a:rPr lang="de-CH" sz="2800" b="1" dirty="0" smtClean="0">
                <a:latin typeface="Garamond" panose="02020404030301010803" pitchFamily="18" charset="0"/>
              </a:rPr>
              <a:t> </a:t>
            </a:r>
            <a:r>
              <a:rPr lang="de-CH" sz="2800" dirty="0" smtClean="0">
                <a:latin typeface="Garamond" panose="02020404030301010803" pitchFamily="18" charset="0"/>
              </a:rPr>
              <a:t>16.06.2022</a:t>
            </a:r>
            <a:endParaRPr lang="de-CH" sz="2800" dirty="0">
              <a:latin typeface="Garamond" panose="02020404030301010803" pitchFamily="18" charset="0"/>
            </a:endParaRPr>
          </a:p>
        </p:txBody>
      </p:sp>
      <p:pic>
        <p:nvPicPr>
          <p:cNvPr id="13" name="Bild 2" descr="Brand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236" y="76617"/>
            <a:ext cx="1547137" cy="162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" descr="Logo GC_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0" y="246323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0" y="3290399"/>
            <a:ext cx="1685987" cy="21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06" y="1686979"/>
            <a:ext cx="2550741" cy="960779"/>
          </a:xfrm>
          <a:prstGeom prst="rect">
            <a:avLst/>
          </a:prstGeom>
        </p:spPr>
      </p:pic>
      <p:pic>
        <p:nvPicPr>
          <p:cNvPr id="24" name="Grafik 23" descr="C:\Users\Ludwig\AppData\Local\Microsoft\Windows\INetCache\Content.Outlook\KI4WD8UO\Logo_Schaf_Kopf_Komplet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33" y="1334583"/>
            <a:ext cx="1262989" cy="146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feld 24"/>
          <p:cNvSpPr txBox="1"/>
          <p:nvPr/>
        </p:nvSpPr>
        <p:spPr>
          <a:xfrm>
            <a:off x="2098680" y="287245"/>
            <a:ext cx="7045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 Geschäfts-Co</a:t>
            </a:r>
            <a:r>
              <a:rPr lang="de-CH" sz="3200" dirty="0" smtClean="0">
                <a:latin typeface="Garamond" panose="02020404030301010803" pitchFamily="18" charset="0"/>
              </a:rPr>
              <a:t>-Sponsoren aus</a:t>
            </a:r>
          </a:p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der  </a:t>
            </a:r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Senioren-Sektion</a:t>
            </a:r>
            <a:endParaRPr lang="de-CH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 rot="10800000" flipV="1">
            <a:off x="7988929" y="2955503"/>
            <a:ext cx="223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Preis-Gutscheine</a:t>
            </a: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Diverse Turniere</a:t>
            </a:r>
            <a:endParaRPr lang="de-CH" sz="2000" dirty="0">
              <a:latin typeface="Garamond" panose="02020404030301010803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 rot="10800000" flipV="1">
            <a:off x="183341" y="2934421"/>
            <a:ext cx="334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err="1" smtClean="0">
                <a:latin typeface="Garamond" panose="02020404030301010803" pitchFamily="18" charset="0"/>
              </a:rPr>
              <a:t>Apero</a:t>
            </a:r>
            <a:endParaRPr lang="de-CH" sz="2000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3.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r>
              <a:rPr lang="de-CH" sz="2000" b="1" dirty="0" smtClean="0">
                <a:latin typeface="Garamond" panose="02020404030301010803" pitchFamily="18" charset="0"/>
              </a:rPr>
              <a:t> </a:t>
            </a:r>
            <a:r>
              <a:rPr lang="de-CH" sz="2000" dirty="0" smtClean="0">
                <a:latin typeface="Garamond" panose="02020404030301010803" pitchFamily="18" charset="0"/>
              </a:rPr>
              <a:t>16.06.2022</a:t>
            </a:r>
            <a:endParaRPr lang="de-CH" sz="2000" dirty="0">
              <a:latin typeface="Garamond" panose="02020404030301010803" pitchFamily="18" charset="0"/>
            </a:endParaRPr>
          </a:p>
        </p:txBody>
      </p:sp>
      <p:pic>
        <p:nvPicPr>
          <p:cNvPr id="40" name="Grafik 39" descr="F:\GCG 2018\Saved Pictures\Camera Roll\DSC_1993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99" y="3824086"/>
            <a:ext cx="1606434" cy="206740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feld 40"/>
          <p:cNvSpPr txBox="1"/>
          <p:nvPr/>
        </p:nvSpPr>
        <p:spPr>
          <a:xfrm>
            <a:off x="4491867" y="6052460"/>
            <a:ext cx="232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Markus </a:t>
            </a:r>
            <a:r>
              <a:rPr lang="de-CH" sz="20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Marxer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020765" y="6000588"/>
            <a:ext cx="220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Werner </a:t>
            </a:r>
            <a:r>
              <a:rPr lang="de-CH" sz="20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Bollhalder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1" name="Picture 1" descr="Logo GC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0" y="234829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2" descr="Brand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959" y="180263"/>
            <a:ext cx="1379349" cy="154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F:\4. Atrium Trophy 5.Aug.2021\IMG_026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2" y="3934015"/>
            <a:ext cx="2637848" cy="195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Panmet_Logo_2farbi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0" y="2321589"/>
            <a:ext cx="3063127" cy="4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692257" y="6091548"/>
            <a:ext cx="232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Max </a:t>
            </a:r>
            <a:r>
              <a:rPr lang="de-CH" sz="20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Alabor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 rot="10800000" flipV="1">
            <a:off x="3982951" y="2812616"/>
            <a:ext cx="3346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Preis-Gutschein &amp;</a:t>
            </a:r>
            <a:br>
              <a:rPr lang="de-CH" sz="2000" dirty="0" smtClean="0">
                <a:latin typeface="Garamond" panose="02020404030301010803" pitchFamily="18" charset="0"/>
              </a:rPr>
            </a:br>
            <a:r>
              <a:rPr lang="de-CH" sz="2000" dirty="0" smtClean="0">
                <a:latin typeface="Garamond" panose="02020404030301010803" pitchFamily="18" charset="0"/>
              </a:rPr>
              <a:t>Vergünstigungen/Eigenleistung</a:t>
            </a: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6.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r>
              <a:rPr lang="de-CH" sz="2000" b="1" dirty="0" smtClean="0">
                <a:latin typeface="Garamond" panose="02020404030301010803" pitchFamily="18" charset="0"/>
              </a:rPr>
              <a:t> </a:t>
            </a:r>
            <a:r>
              <a:rPr lang="de-CH" sz="2000" dirty="0" smtClean="0">
                <a:latin typeface="Garamond" panose="02020404030301010803" pitchFamily="18" charset="0"/>
              </a:rPr>
              <a:t>08.09.2022</a:t>
            </a:r>
            <a:endParaRPr lang="de-CH" sz="2000" dirty="0">
              <a:latin typeface="Garamond" panose="02020404030301010803" pitchFamily="18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39">
            <a:off x="10314250" y="4086869"/>
            <a:ext cx="1632239" cy="225136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67" y="1915700"/>
            <a:ext cx="1220803" cy="17938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37" y="3806747"/>
            <a:ext cx="1419354" cy="21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1992144" y="288022"/>
            <a:ext cx="7045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Weitere</a:t>
            </a:r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5 Geschäfts-Co</a:t>
            </a:r>
            <a:r>
              <a:rPr lang="de-CH" sz="3200" dirty="0" smtClean="0">
                <a:latin typeface="Garamond" panose="02020404030301010803" pitchFamily="18" charset="0"/>
              </a:rPr>
              <a:t>-Sponsoren aus</a:t>
            </a:r>
          </a:p>
          <a:p>
            <a:pPr algn="ctr"/>
            <a:r>
              <a:rPr lang="de-CH" sz="3200" dirty="0" smtClean="0">
                <a:latin typeface="Garamond" panose="02020404030301010803" pitchFamily="18" charset="0"/>
              </a:rPr>
              <a:t>der  </a:t>
            </a:r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Senioren-Sektion</a:t>
            </a:r>
            <a:endParaRPr lang="de-CH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268516" y="6004109"/>
            <a:ext cx="220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Jakob </a:t>
            </a:r>
            <a:r>
              <a:rPr lang="de-CH" sz="20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Bernegger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1" name="Picture 1" descr="Logo G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0" y="234829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2" descr="Bran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959" y="180263"/>
            <a:ext cx="1379349" cy="154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/>
          <p:cNvSpPr txBox="1"/>
          <p:nvPr/>
        </p:nvSpPr>
        <p:spPr>
          <a:xfrm>
            <a:off x="3133119" y="6004109"/>
            <a:ext cx="232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Christian Zwingli</a:t>
            </a:r>
          </a:p>
        </p:txBody>
      </p:sp>
      <p:sp>
        <p:nvSpPr>
          <p:cNvPr id="17" name="Textfeld 16"/>
          <p:cNvSpPr txBox="1"/>
          <p:nvPr/>
        </p:nvSpPr>
        <p:spPr>
          <a:xfrm rot="10800000" flipV="1">
            <a:off x="2499112" y="3067627"/>
            <a:ext cx="3469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Blumen-Gutscheine</a:t>
            </a:r>
            <a:br>
              <a:rPr lang="de-CH" sz="2000" dirty="0" smtClean="0">
                <a:latin typeface="Garamond" panose="02020404030301010803" pitchFamily="18" charset="0"/>
              </a:rPr>
            </a:br>
            <a:r>
              <a:rPr lang="de-CH" sz="2000" b="1" dirty="0">
                <a:latin typeface="Garamond" panose="02020404030301010803" pitchFamily="18" charset="0"/>
              </a:rPr>
              <a:t>Ladies – Senioren </a:t>
            </a:r>
            <a:r>
              <a:rPr lang="de-CH" sz="2000" dirty="0">
                <a:latin typeface="Garamond" panose="02020404030301010803" pitchFamily="18" charset="0"/>
              </a:rPr>
              <a:t>Turnier </a:t>
            </a:r>
            <a:r>
              <a:rPr lang="de-CH" sz="2000" dirty="0" smtClean="0">
                <a:latin typeface="Garamond" panose="02020404030301010803" pitchFamily="18" charset="0"/>
              </a:rPr>
              <a:t>25.08.2022</a:t>
            </a:r>
            <a:endParaRPr lang="de-CH" sz="2000" dirty="0">
              <a:latin typeface="Garamond" panose="02020404030301010803" pitchFamily="18" charset="0"/>
            </a:endParaRPr>
          </a:p>
        </p:txBody>
      </p:sp>
      <p:pic>
        <p:nvPicPr>
          <p:cNvPr id="20" name="Picture 6" descr="https://www.blumig-gams.ch/wp-content/uploads/2020/12/farbklecks_logo-300x2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92" y="1154396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46" y="4080470"/>
            <a:ext cx="1511765" cy="1866652"/>
          </a:xfrm>
          <a:prstGeom prst="rect">
            <a:avLst/>
          </a:prstGeom>
        </p:spPr>
      </p:pic>
      <p:pic>
        <p:nvPicPr>
          <p:cNvPr id="15" name="dnn_dnnLOGO_imgLogo" descr="Bahnhöfli Haag">
            <a:hlinkClick r:id="rId7" tooltip="&quot;Bahnhöfli Haag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282"/>
            <a:ext cx="2324745" cy="105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Bild 1" descr="http://www.complimenti.com/Portals/_default/Skins/Complimenti2013/images/logo.pn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4" y="4346526"/>
            <a:ext cx="1395437" cy="469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535036" y="3023087"/>
            <a:ext cx="1925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Gutscheine</a:t>
            </a: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Diverse Turniere </a:t>
            </a:r>
          </a:p>
          <a:p>
            <a:pPr algn="ctr"/>
            <a:r>
              <a:rPr lang="de-CH" sz="2000" dirty="0">
                <a:solidFill>
                  <a:srgbClr val="FF0000"/>
                </a:solidFill>
                <a:latin typeface="Garamond" panose="02020404030301010803" pitchFamily="18" charset="0"/>
              </a:rPr>
              <a:t>Werner </a:t>
            </a:r>
            <a:r>
              <a:rPr lang="de-CH" sz="2000" dirty="0" err="1">
                <a:solidFill>
                  <a:srgbClr val="FF0000"/>
                </a:solidFill>
                <a:latin typeface="Garamond" panose="02020404030301010803" pitchFamily="18" charset="0"/>
              </a:rPr>
              <a:t>Schöb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de-CH" sz="2000" b="1" dirty="0">
              <a:latin typeface="Garamond" panose="02020404030301010803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75" y="4049977"/>
            <a:ext cx="1440627" cy="191376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82534" y="1842303"/>
            <a:ext cx="28198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Kolb Elektro SBW AG</a:t>
            </a:r>
            <a:endParaRPr kumimoji="0" lang="de-CH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Säntisstrasse 1, 9469 Haag</a:t>
            </a:r>
            <a:endParaRPr kumimoji="0" lang="de-CH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306721" y="2929128"/>
            <a:ext cx="207229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Start-Verpflegung</a:t>
            </a:r>
            <a:br>
              <a:rPr lang="de-CH" sz="2000" dirty="0" smtClean="0">
                <a:latin typeface="Garamond" panose="02020404030301010803" pitchFamily="18" charset="0"/>
              </a:rPr>
            </a:br>
            <a:r>
              <a:rPr lang="de-CH" sz="2000" b="1" dirty="0" smtClean="0">
                <a:latin typeface="Garamond" panose="02020404030301010803" pitchFamily="18" charset="0"/>
              </a:rPr>
              <a:t>4.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endParaRPr lang="de-CH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21.07.2022</a:t>
            </a:r>
            <a:endParaRPr lang="de-CH" sz="2000" dirty="0">
              <a:latin typeface="Garamond" panose="02020404030301010803" pitchFamily="18" charset="0"/>
            </a:endParaRPr>
          </a:p>
          <a:p>
            <a:endParaRPr lang="de-CH" b="1" dirty="0">
              <a:latin typeface="Monotype Corsiva" panose="03010101010201010101" pitchFamily="66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18367" y="5028208"/>
            <a:ext cx="3251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Preis-Nachlässe</a:t>
            </a:r>
            <a:endParaRPr lang="de-CH" sz="2000" dirty="0">
              <a:latin typeface="Garamond" panose="02020404030301010803" pitchFamily="18" charset="0"/>
            </a:endParaRPr>
          </a:p>
          <a:p>
            <a:pPr algn="ctr"/>
            <a:r>
              <a:rPr lang="de-CH" sz="2000" dirty="0">
                <a:latin typeface="Garamond" panose="02020404030301010803" pitchFamily="18" charset="0"/>
              </a:rPr>
              <a:t>Diverse </a:t>
            </a:r>
            <a:r>
              <a:rPr lang="de-CH" sz="2000" dirty="0" smtClean="0">
                <a:latin typeface="Garamond" panose="02020404030301010803" pitchFamily="18" charset="0"/>
              </a:rPr>
              <a:t>Turniere</a:t>
            </a:r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43067" y="5952715"/>
            <a:ext cx="232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Maurizio Walser</a:t>
            </a:r>
          </a:p>
        </p:txBody>
      </p:sp>
      <p:pic>
        <p:nvPicPr>
          <p:cNvPr id="22" name="Grafik 21" descr="C:\Daten\Ludwig\Documents\Backup\Golf Gams\Senioren des GC Gams\Sponsoring 2021\20180419_164803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51" y="4024403"/>
            <a:ext cx="1640243" cy="189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rc_mi" descr="Bildergebnis für kurt frick buchs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750" y="1734420"/>
            <a:ext cx="1976619" cy="119470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Rechteck 6"/>
          <p:cNvSpPr/>
          <p:nvPr/>
        </p:nvSpPr>
        <p:spPr>
          <a:xfrm>
            <a:off x="9135874" y="2925067"/>
            <a:ext cx="2374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sz="20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Start-Verpflegung</a:t>
            </a:r>
            <a:endParaRPr lang="de-CH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CH" sz="2000" b="1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CH" sz="2000" b="1" dirty="0" err="1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Trophy</a:t>
            </a:r>
            <a:endParaRPr lang="de-CH" sz="2000" b="1" dirty="0" smtClean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CH" sz="200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14.04.2022</a:t>
            </a:r>
            <a:endParaRPr lang="de-CH" sz="20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705749" y="6004109"/>
            <a:ext cx="1234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CH" sz="20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Kurt Frick</a:t>
            </a:r>
            <a:endParaRPr lang="de-CH" sz="2000" dirty="0">
              <a:solidFill>
                <a:srgbClr val="FF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3082657" y="375050"/>
            <a:ext cx="5878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4 Privat-Co-</a:t>
            </a:r>
            <a:r>
              <a:rPr lang="de-CH" sz="3200" dirty="0" smtClean="0">
                <a:latin typeface="Garamond" panose="02020404030301010803" pitchFamily="18" charset="0"/>
              </a:rPr>
              <a:t>Sponsoren</a:t>
            </a:r>
            <a:br>
              <a:rPr lang="de-CH" sz="3200" dirty="0" smtClean="0">
                <a:latin typeface="Garamond" panose="02020404030301010803" pitchFamily="18" charset="0"/>
              </a:rPr>
            </a:br>
            <a:r>
              <a:rPr lang="de-CH" sz="3200" dirty="0" smtClean="0">
                <a:latin typeface="Garamond" panose="02020404030301010803" pitchFamily="18" charset="0"/>
              </a:rPr>
              <a:t>aus der </a:t>
            </a:r>
            <a:r>
              <a:rPr lang="de-CH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Senioren-Sektion</a:t>
            </a:r>
            <a:endParaRPr lang="de-CH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7" name="Grafik 26" descr="F:\GCG 2018\Saved Pictures\Atrium Trophy's 2018\20180628_192400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65" y="3342662"/>
            <a:ext cx="1692153" cy="222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F:\GCG 2018\Saved Pictures\Atrium LTG Trophy 17. Mai 18 (1)\20180517_174225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40" y="3360111"/>
            <a:ext cx="1635909" cy="21991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feld 14"/>
          <p:cNvSpPr txBox="1"/>
          <p:nvPr/>
        </p:nvSpPr>
        <p:spPr>
          <a:xfrm rot="10800000" flipV="1">
            <a:off x="3725955" y="2137925"/>
            <a:ext cx="2384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Start-Verpflegung</a:t>
            </a: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2.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r>
              <a:rPr lang="de-CH" sz="2000" b="1" dirty="0" smtClean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19.05.2022</a:t>
            </a:r>
          </a:p>
        </p:txBody>
      </p:sp>
      <p:sp>
        <p:nvSpPr>
          <p:cNvPr id="17" name="Textfeld 16"/>
          <p:cNvSpPr txBox="1"/>
          <p:nvPr/>
        </p:nvSpPr>
        <p:spPr>
          <a:xfrm rot="10800000" flipV="1">
            <a:off x="9079379" y="2151838"/>
            <a:ext cx="2329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Jahres-Wertungen</a:t>
            </a: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7.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endParaRPr lang="de-CH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13.10.2022</a:t>
            </a:r>
          </a:p>
        </p:txBody>
      </p:sp>
      <p:sp>
        <p:nvSpPr>
          <p:cNvPr id="22" name="Textfeld 21"/>
          <p:cNvSpPr txBox="1"/>
          <p:nvPr/>
        </p:nvSpPr>
        <p:spPr>
          <a:xfrm rot="10800000" flipV="1">
            <a:off x="288698" y="2137924"/>
            <a:ext cx="329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err="1" smtClean="0">
                <a:latin typeface="Garamond" panose="02020404030301010803" pitchFamily="18" charset="0"/>
              </a:rPr>
              <a:t>Apero</a:t>
            </a:r>
            <a:endParaRPr lang="de-CH" sz="2000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2.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endParaRPr lang="de-CH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19.05.2022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Grafik 11" descr="F:\IMG_1504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24" y="3342661"/>
            <a:ext cx="1883266" cy="223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 rot="10800000" flipV="1">
            <a:off x="6110635" y="2151839"/>
            <a:ext cx="277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err="1" smtClean="0">
                <a:latin typeface="Garamond" panose="02020404030301010803" pitchFamily="18" charset="0"/>
              </a:rPr>
              <a:t>Apero</a:t>
            </a:r>
            <a:endParaRPr lang="de-CH" sz="2000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b="1" dirty="0" smtClean="0">
                <a:latin typeface="Garamond" panose="02020404030301010803" pitchFamily="18" charset="0"/>
              </a:rPr>
              <a:t>6. </a:t>
            </a:r>
            <a:r>
              <a:rPr lang="de-CH" sz="2000" b="1" dirty="0" err="1" smtClean="0">
                <a:latin typeface="Garamond" panose="02020404030301010803" pitchFamily="18" charset="0"/>
              </a:rPr>
              <a:t>Trophy</a:t>
            </a:r>
            <a:endParaRPr lang="de-CH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de-CH" sz="2000" dirty="0" smtClean="0">
                <a:latin typeface="Garamond" panose="02020404030301010803" pitchFamily="18" charset="0"/>
              </a:rPr>
              <a:t>08.09.2022</a:t>
            </a:r>
            <a:endParaRPr lang="de-CH" sz="2000" dirty="0">
              <a:latin typeface="Garamond" panose="02020404030301010803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644078" y="5717124"/>
            <a:ext cx="220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Armin Gmeiner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 rot="10800000" flipV="1">
            <a:off x="3725956" y="5717124"/>
            <a:ext cx="227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Karl Müller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14473" y="5747902"/>
            <a:ext cx="124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  <a:latin typeface="Garamond" panose="02020404030301010803" pitchFamily="18" charset="0"/>
              </a:rPr>
              <a:t>Eddy </a:t>
            </a:r>
            <a:r>
              <a:rPr lang="de-CH" dirty="0" err="1">
                <a:solidFill>
                  <a:srgbClr val="FF0000"/>
                </a:solidFill>
                <a:latin typeface="Garamond" panose="02020404030301010803" pitchFamily="18" charset="0"/>
              </a:rPr>
              <a:t>Lüthy</a:t>
            </a:r>
            <a:endParaRPr lang="de-CH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6" name="Picture 1" descr="Logo GC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9" y="339100"/>
            <a:ext cx="1293094" cy="13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 2" descr="Brand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031" y="-741"/>
            <a:ext cx="1379349" cy="154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feld 19"/>
          <p:cNvSpPr txBox="1"/>
          <p:nvPr/>
        </p:nvSpPr>
        <p:spPr>
          <a:xfrm rot="10800000" flipV="1">
            <a:off x="9195613" y="5717124"/>
            <a:ext cx="227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Reto Weder</a:t>
            </a:r>
            <a:endParaRPr lang="de-CH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9" y="3436288"/>
            <a:ext cx="2040311" cy="2122970"/>
          </a:xfrm>
          <a:prstGeom prst="rect">
            <a:avLst/>
          </a:prstGeom>
        </p:spPr>
      </p:pic>
      <p:pic>
        <p:nvPicPr>
          <p:cNvPr id="21" name="Grafik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08" y="432427"/>
            <a:ext cx="700215" cy="962463"/>
          </a:xfrm>
          <a:prstGeom prst="rect">
            <a:avLst/>
          </a:prstGeom>
        </p:spPr>
      </p:pic>
      <p:pic>
        <p:nvPicPr>
          <p:cNvPr id="24" name="irc_mi" descr="Bildergebnis für Golf Figuren">
            <a:hlinkClick r:id="rId10" tgtFrame="&quot;_blank&quot;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62" y="515018"/>
            <a:ext cx="699994" cy="93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9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Breitbild</PresentationFormat>
  <Paragraphs>152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Monotype Corsiva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Ludwig Majer</dc:creator>
  <cp:lastModifiedBy>Ludwig Majer</cp:lastModifiedBy>
  <cp:revision>467</cp:revision>
  <dcterms:created xsi:type="dcterms:W3CDTF">2019-11-25T13:10:18Z</dcterms:created>
  <dcterms:modified xsi:type="dcterms:W3CDTF">2022-03-03T15:39:27Z</dcterms:modified>
</cp:coreProperties>
</file>